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1" r:id="rId2"/>
    <p:sldId id="346" r:id="rId3"/>
    <p:sldId id="355" r:id="rId4"/>
    <p:sldId id="356" r:id="rId5"/>
    <p:sldId id="360" r:id="rId6"/>
    <p:sldId id="361" r:id="rId7"/>
    <p:sldId id="320" r:id="rId8"/>
    <p:sldId id="363" r:id="rId9"/>
    <p:sldId id="364" r:id="rId10"/>
    <p:sldId id="365" r:id="rId11"/>
    <p:sldId id="367" r:id="rId12"/>
    <p:sldId id="347" r:id="rId13"/>
    <p:sldId id="345" r:id="rId14"/>
    <p:sldId id="352" r:id="rId15"/>
    <p:sldId id="353" r:id="rId16"/>
    <p:sldId id="354" r:id="rId17"/>
    <p:sldId id="331" r:id="rId18"/>
    <p:sldId id="332" r:id="rId19"/>
    <p:sldId id="333" r:id="rId20"/>
    <p:sldId id="337" r:id="rId21"/>
    <p:sldId id="342" r:id="rId22"/>
    <p:sldId id="343" r:id="rId23"/>
    <p:sldId id="344" r:id="rId24"/>
    <p:sldId id="366" r:id="rId25"/>
    <p:sldId id="308" r:id="rId26"/>
    <p:sldId id="316" r:id="rId2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8" autoAdjust="0"/>
    <p:restoredTop sz="91284" autoAdjust="0"/>
  </p:normalViewPr>
  <p:slideViewPr>
    <p:cSldViewPr snapToGrid="0" snapToObjects="1">
      <p:cViewPr varScale="1">
        <p:scale>
          <a:sx n="104" d="100"/>
          <a:sy n="104" d="100"/>
        </p:scale>
        <p:origin x="20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D35C-EDCE-7148-8DCA-2ADE7E3A0887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02059-CE0B-4043-8F31-16908F96AE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37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</a:t>
            </a:fld>
            <a:endParaRPr lang="de-D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10</a:t>
            </a:fld>
            <a:endParaRPr lang="de-DE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11</a:t>
            </a:fld>
            <a:endParaRPr lang="de-DE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12</a:t>
            </a:fld>
            <a:endParaRPr lang="de-DE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13</a:t>
            </a:fld>
            <a:endParaRPr lang="de-DE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14</a:t>
            </a:fld>
            <a:endParaRPr lang="de-DE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15</a:t>
            </a:fld>
            <a:endParaRPr lang="de-DE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16</a:t>
            </a:fld>
            <a:endParaRPr lang="de-DE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17</a:t>
            </a:fld>
            <a:endParaRPr lang="de-DE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18</a:t>
            </a:fld>
            <a:endParaRPr lang="de-DE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19</a:t>
            </a:fld>
            <a:endParaRPr 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</a:t>
            </a:fld>
            <a:endParaRPr lang="de-DE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20</a:t>
            </a:fld>
            <a:endParaRPr lang="de-DE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21</a:t>
            </a:fld>
            <a:endParaRPr lang="de-DE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22</a:t>
            </a:fld>
            <a:endParaRPr lang="de-DE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23</a:t>
            </a:fld>
            <a:endParaRPr lang="de-DE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24</a:t>
            </a:fld>
            <a:endParaRPr lang="de-DE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25</a:t>
            </a:fld>
            <a:endParaRPr lang="de-DE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26</a:t>
            </a:fld>
            <a:endParaRPr 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3</a:t>
            </a:fld>
            <a:endParaRPr lang="de-D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4</a:t>
            </a:fld>
            <a:endParaRPr 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5</a:t>
            </a:fld>
            <a:endParaRPr 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6</a:t>
            </a:fld>
            <a:endParaRPr lang="de-D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7</a:t>
            </a:fld>
            <a:endParaRPr lang="de-D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8</a:t>
            </a:fld>
            <a:endParaRPr lang="de-D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9</a:t>
            </a:fld>
            <a:endParaRPr 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7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47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35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87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32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3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4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15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2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71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91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180975" y="-171450"/>
            <a:ext cx="649288" cy="7921625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>
              <a:latin typeface="Times" pitchFamily="-110" charset="0"/>
            </a:endParaRPr>
          </a:p>
        </p:txBody>
      </p:sp>
      <p:sp>
        <p:nvSpPr>
          <p:cNvPr id="8" name="Rechteck 1"/>
          <p:cNvSpPr>
            <a:spLocks noChangeArrowheads="1"/>
          </p:cNvSpPr>
          <p:nvPr userDrawn="1"/>
        </p:nvSpPr>
        <p:spPr bwMode="auto">
          <a:xfrm>
            <a:off x="-107950" y="6237288"/>
            <a:ext cx="9469438" cy="863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de-DE"/>
          </a:p>
        </p:txBody>
      </p:sp>
      <p:sp>
        <p:nvSpPr>
          <p:cNvPr id="10" name="Textfeld 5"/>
          <p:cNvSpPr txBox="1">
            <a:spLocks noChangeArrowheads="1"/>
          </p:cNvSpPr>
          <p:nvPr userDrawn="1"/>
        </p:nvSpPr>
        <p:spPr bwMode="auto">
          <a:xfrm>
            <a:off x="7380288" y="6381750"/>
            <a:ext cx="309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1600">
                <a:solidFill>
                  <a:srgbClr val="FFFFFF"/>
                </a:solidFill>
                <a:latin typeface="Gill Sans" charset="0"/>
                <a:cs typeface="Gill Sans" charset="0"/>
              </a:rPr>
              <a:t>Markus Theunert</a:t>
            </a:r>
          </a:p>
        </p:txBody>
      </p:sp>
    </p:spTree>
    <p:extLst>
      <p:ext uri="{BB962C8B-B14F-4D97-AF65-F5344CB8AC3E}">
        <p14:creationId xmlns:p14="http://schemas.microsoft.com/office/powerpoint/2010/main" val="91353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encare.swis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3328962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Warum begehen Männer Suizid. 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Anworten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(und Fragen) aus Sicht der Männerarbeit </a:t>
            </a:r>
          </a:p>
        </p:txBody>
      </p:sp>
      <p:pic>
        <p:nvPicPr>
          <p:cNvPr id="3" name="Bild 2" descr="titel copy Kopi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12" y="-28860"/>
            <a:ext cx="4395573" cy="62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2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1" y="1"/>
            <a:ext cx="3959936" cy="6243142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72843"/>
              </p:ext>
            </p:extLst>
          </p:nvPr>
        </p:nvGraphicFramePr>
        <p:xfrm>
          <a:off x="4632433" y="99375"/>
          <a:ext cx="4367257" cy="6042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67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80169">
                <a:tc>
                  <a:txBody>
                    <a:bodyPr/>
                    <a:lstStyle/>
                    <a:p>
                      <a:b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Leistungsorientierung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Selbstoptimierung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Verfügbarkeit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Performancedruck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Indivi-dualisierung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Vereinzelung</a:t>
                      </a:r>
                      <a:r>
                        <a:rPr lang="de-DE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Einsamkeit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Spass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-Gesellschaft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Erlebniszwang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Sinn-losigkeit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Konsumdruck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sz="1800" b="1" kern="12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Virtualisierung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Entfremdung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seelische</a:t>
                      </a:r>
                      <a:r>
                        <a:rPr lang="de-DE" sz="1800" b="1" kern="120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Verwahrlosung</a:t>
                      </a:r>
                      <a:endParaRPr lang="de-D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540">
                <a:tc>
                  <a:txBody>
                    <a:bodyPr/>
                    <a:lstStyle/>
                    <a:p>
                      <a:endParaRPr lang="de-DE" sz="3000" b="1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de-DE" sz="3000" b="1" dirty="0">
                          <a:solidFill>
                            <a:schemeClr val="tx2"/>
                          </a:solidFill>
                        </a:rPr>
                        <a:t>Männliche</a:t>
                      </a:r>
                      <a:r>
                        <a:rPr lang="de-DE" sz="3000" b="1" baseline="0" dirty="0">
                          <a:solidFill>
                            <a:schemeClr val="tx2"/>
                          </a:solidFill>
                        </a:rPr>
                        <a:t> Sozialisation &amp;</a:t>
                      </a:r>
                    </a:p>
                    <a:p>
                      <a:r>
                        <a:rPr lang="de-DE" sz="3000" b="1" dirty="0">
                          <a:solidFill>
                            <a:schemeClr val="tx2"/>
                          </a:solidFill>
                        </a:rPr>
                        <a:t>Verwehrung</a:t>
                      </a:r>
                      <a:r>
                        <a:rPr lang="de-DE" sz="3000" b="1" baseline="0" dirty="0">
                          <a:solidFill>
                            <a:schemeClr val="tx2"/>
                          </a:solidFill>
                        </a:rPr>
                        <a:t> des Selbst</a:t>
                      </a:r>
                      <a:endParaRPr 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540">
                <a:tc>
                  <a:txBody>
                    <a:bodyPr/>
                    <a:lstStyle/>
                    <a:p>
                      <a:endParaRPr lang="de-DE" sz="3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de-DE" sz="30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Männliche Identität &amp;</a:t>
                      </a:r>
                    </a:p>
                    <a:p>
                      <a:r>
                        <a:rPr lang="de-DE" sz="30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Patriachales</a:t>
                      </a:r>
                      <a:r>
                        <a:rPr lang="de-DE" sz="30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Trauma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55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470731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Grundproblem 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/>
              <a:t>Männlichkeit(en) = gesellschaftliches Verständnis </a:t>
            </a:r>
            <a:br>
              <a:rPr lang="de-DE" sz="2400" dirty="0"/>
            </a:br>
            <a:r>
              <a:rPr lang="de-DE" sz="2400" dirty="0" err="1"/>
              <a:t>Mannsein</a:t>
            </a:r>
            <a:r>
              <a:rPr lang="de-DE" sz="2400" dirty="0"/>
              <a:t> = individueller Entwurf 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Mann sein </a:t>
            </a:r>
            <a:r>
              <a:rPr lang="de-DE" sz="2400" dirty="0" err="1"/>
              <a:t>heisst</a:t>
            </a:r>
            <a:r>
              <a:rPr lang="de-DE" sz="2400" dirty="0"/>
              <a:t>, an unerreichbaren Männlichkeitsidealen zu scheitern. 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Grundbefindlichkeit: Druck und Versagensangst </a:t>
            </a:r>
            <a:br>
              <a:rPr lang="de-DE" sz="2400" dirty="0"/>
            </a:br>
            <a:r>
              <a:rPr lang="de-DE" sz="2400" dirty="0"/>
              <a:t>(„So wie ich bin, genüge ich nicht“)  </a:t>
            </a:r>
            <a:endParaRPr lang="de-DE" sz="2400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71549" y="548351"/>
            <a:ext cx="500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Männliche Sozialisation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860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Körperferne als Sozialisationsprinzip 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Statt „Ich bin mein Körper“ gilt „Ich habe einen Körper“ </a:t>
            </a: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-&gt; Instrumentelles Gesundheitsverständnis</a:t>
            </a: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Solange ich nicht krank bin, bin ich gesund. </a:t>
            </a: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Und wenn ich krank bin, dann „mache“ ich mich gesund.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550" y="548351"/>
            <a:ext cx="39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Männliche Sozialisation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98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Externalisierung / Leistung als Sozialisationsprinzip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„Jungs weinen nicht“ -&gt; Abwehr von (nicht-aggressiven) Gefühlen</a:t>
            </a: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Aber: Männer haben nicht weniger Gefühle. </a:t>
            </a: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Sondern einen weniger geübten Zugang zu ihren Gefühlen.</a:t>
            </a: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-&gt; in unserer Kultur ist ein „richtiger“ Mann Gefangener und Wärter in Personalunion.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549" y="548351"/>
            <a:ext cx="361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Verwehrung des Selbst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791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Die doppelte Negation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Mann-Sein </a:t>
            </a:r>
            <a:r>
              <a:rPr lang="de-DE" sz="2400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heisst</a:t>
            </a: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: nicht unmännlich sein. </a:t>
            </a: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endParaRPr lang="de-DE" sz="2400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71549" y="548351"/>
            <a:ext cx="361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Männliche Identität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08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Mein Gegenüber: das Nichts </a:t>
            </a:r>
            <a:endParaRPr lang="de-DE" sz="2400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71549" y="548351"/>
            <a:ext cx="361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Patriarchales Trauma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60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Zusammenfassung</a:t>
            </a:r>
            <a:endParaRPr lang="de-DE" sz="2400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8543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 descr="strichmannch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08" y="1950673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30731" y="38961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latin typeface="Gill Sans"/>
                <a:cs typeface="Gill Sans"/>
              </a:rPr>
              <a:t>„Du bist ungenügend!“</a:t>
            </a:r>
          </a:p>
        </p:txBody>
      </p:sp>
    </p:spTree>
    <p:extLst>
      <p:ext uri="{BB962C8B-B14F-4D97-AF65-F5344CB8AC3E}">
        <p14:creationId xmlns:p14="http://schemas.microsoft.com/office/powerpoint/2010/main" val="16366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 descr="strichmannch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08" y="1936243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10297" y="1508958"/>
            <a:ext cx="135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latin typeface="Gill Sans"/>
                <a:cs typeface="Gill Sans"/>
              </a:rPr>
              <a:t>Alte </a:t>
            </a:r>
          </a:p>
          <a:p>
            <a:pPr algn="r"/>
            <a:r>
              <a:rPr lang="de-DE" b="1" dirty="0">
                <a:latin typeface="Gill Sans"/>
                <a:cs typeface="Gill Sans"/>
              </a:rPr>
              <a:t>Normen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43862" y="1517410"/>
            <a:ext cx="178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Gill Sans"/>
                <a:cs typeface="Gill Sans"/>
              </a:rPr>
              <a:t>Neue Normen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3817897" y="2195983"/>
            <a:ext cx="2461399" cy="1"/>
          </a:xfrm>
          <a:prstGeom prst="line">
            <a:avLst/>
          </a:prstGeom>
          <a:ln w="76200" cmpd="sng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630731" y="38961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„Du bist ungenügend!“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26253" y="90500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latin typeface="Gill Sans"/>
                <a:cs typeface="Gill Sans"/>
              </a:rPr>
              <a:t>„Sei ein richtiger Mann!“</a:t>
            </a:r>
          </a:p>
        </p:txBody>
      </p:sp>
    </p:spTree>
    <p:extLst>
      <p:ext uri="{BB962C8B-B14F-4D97-AF65-F5344CB8AC3E}">
        <p14:creationId xmlns:p14="http://schemas.microsoft.com/office/powerpoint/2010/main" val="323840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 descr="strichmannch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08" y="1936243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10297" y="1508958"/>
            <a:ext cx="135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Alte </a:t>
            </a:r>
          </a:p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Normen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43862" y="1517410"/>
            <a:ext cx="178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Neue Normen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3817897" y="2195983"/>
            <a:ext cx="2461399" cy="1"/>
          </a:xfrm>
          <a:prstGeom prst="line">
            <a:avLst/>
          </a:prstGeom>
          <a:ln w="76200" cmpd="sng">
            <a:solidFill>
              <a:srgbClr val="C6D9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125633" y="3508781"/>
            <a:ext cx="26697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latin typeface="Gill Sans"/>
                <a:cs typeface="Gill Sans"/>
              </a:rPr>
              <a:t>Gesellschaftlich: </a:t>
            </a:r>
            <a:br>
              <a:rPr lang="de-DE" b="1" dirty="0">
                <a:latin typeface="Gill Sans"/>
                <a:cs typeface="Gill Sans"/>
              </a:rPr>
            </a:br>
            <a:r>
              <a:rPr lang="de-DE" b="1" dirty="0">
                <a:latin typeface="Gill Sans"/>
                <a:cs typeface="Gill Sans"/>
              </a:rPr>
              <a:t>vom Sockel </a:t>
            </a:r>
            <a:r>
              <a:rPr lang="de-DE" b="1" dirty="0" err="1">
                <a:latin typeface="Gill Sans"/>
                <a:cs typeface="Gill Sans"/>
              </a:rPr>
              <a:t>gestossene</a:t>
            </a:r>
            <a:r>
              <a:rPr lang="de-DE" b="1" dirty="0">
                <a:latin typeface="Gill Sans"/>
                <a:cs typeface="Gill Sans"/>
              </a:rPr>
              <a:t> Machtträger </a:t>
            </a:r>
          </a:p>
          <a:p>
            <a:pPr algn="r"/>
            <a:r>
              <a:rPr lang="de-DE" b="1" dirty="0">
                <a:latin typeface="Gill Sans"/>
                <a:cs typeface="Gill Sans"/>
              </a:rPr>
              <a:t>ernten </a:t>
            </a:r>
          </a:p>
          <a:p>
            <a:pPr algn="r"/>
            <a:r>
              <a:rPr lang="de-DE" b="1" dirty="0">
                <a:latin typeface="Gill Sans"/>
                <a:cs typeface="Gill Sans"/>
              </a:rPr>
              <a:t>Kritik/Spott 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3846759" y="2210414"/>
            <a:ext cx="0" cy="3143215"/>
          </a:xfrm>
          <a:prstGeom prst="line">
            <a:avLst/>
          </a:prstGeom>
          <a:ln w="76200" cmpd="sng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630731" y="38961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„Du bist ungenügend!“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26253" y="90500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„Sei ein richtiger Mann!“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11918" y="2083186"/>
            <a:ext cx="23794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latin typeface="Gill Sans"/>
                <a:cs typeface="Gill Sans"/>
              </a:rPr>
              <a:t>„Richtige Männer sind Arschlöcher“</a:t>
            </a:r>
          </a:p>
        </p:txBody>
      </p:sp>
    </p:spTree>
    <p:extLst>
      <p:ext uri="{BB962C8B-B14F-4D97-AF65-F5344CB8AC3E}">
        <p14:creationId xmlns:p14="http://schemas.microsoft.com/office/powerpoint/2010/main" val="252760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 bwMode="auto">
          <a:xfrm>
            <a:off x="1500850" y="1414463"/>
            <a:ext cx="659508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Vorannahme1: </a:t>
            </a: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Es gibt Männer zumindest als soziale Tatsache. Männliche Sozialisation wirkt.  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Vorannahme 2: </a:t>
            </a: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Ätiologisch und therapeutisch sind zwingend männerspezifische Aspekte zu differenzieren/beachten. </a:t>
            </a:r>
          </a:p>
        </p:txBody>
      </p:sp>
    </p:spTree>
    <p:extLst>
      <p:ext uri="{BB962C8B-B14F-4D97-AF65-F5344CB8AC3E}">
        <p14:creationId xmlns:p14="http://schemas.microsoft.com/office/powerpoint/2010/main" val="240575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 descr="strichmannch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08" y="1965103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10297" y="1523388"/>
            <a:ext cx="135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Alte</a:t>
            </a:r>
            <a:r>
              <a:rPr lang="de-DE" b="1" dirty="0">
                <a:latin typeface="Gill Sans"/>
                <a:cs typeface="Gill Sans"/>
              </a:rPr>
              <a:t> </a:t>
            </a:r>
          </a:p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Normen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43862" y="1531840"/>
            <a:ext cx="178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Neue Normen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3817897" y="2210413"/>
            <a:ext cx="2461399" cy="1"/>
          </a:xfrm>
          <a:prstGeom prst="line">
            <a:avLst/>
          </a:prstGeom>
          <a:ln w="76200" cmpd="sng">
            <a:solidFill>
              <a:srgbClr val="C6D9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125633" y="3609791"/>
            <a:ext cx="26697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Gesellschaftlich: </a:t>
            </a:r>
            <a:b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vom Sockel </a:t>
            </a:r>
            <a:r>
              <a:rPr lang="de-DE" b="1" dirty="0" err="1">
                <a:solidFill>
                  <a:srgbClr val="C6D9F1"/>
                </a:solidFill>
                <a:latin typeface="Gill Sans"/>
                <a:cs typeface="Gill Sans"/>
              </a:rPr>
              <a:t>gestossene</a:t>
            </a:r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 Machtträger </a:t>
            </a:r>
          </a:p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ernten </a:t>
            </a:r>
          </a:p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Kritik/Spott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279296" y="3552071"/>
            <a:ext cx="22306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Gill Sans"/>
                <a:cs typeface="Gill Sans"/>
              </a:rPr>
              <a:t>Ökonomisch: Männer werden zur Zielgruppe – Defizitäres Selbsterleben ist umsatzförderlich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3846759" y="2224844"/>
            <a:ext cx="0" cy="3143215"/>
          </a:xfrm>
          <a:prstGeom prst="line">
            <a:avLst/>
          </a:prstGeom>
          <a:ln w="76200" cmpd="sng">
            <a:solidFill>
              <a:srgbClr val="C6D9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6279296" y="2178171"/>
            <a:ext cx="0" cy="3143215"/>
          </a:xfrm>
          <a:prstGeom prst="line">
            <a:avLst/>
          </a:prstGeom>
          <a:ln w="76200" cmpd="sng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630731" y="38961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„Du bist ungenügend!“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226253" y="90500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„Sei ein richtiger Mann!“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11918" y="2083186"/>
            <a:ext cx="23794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„Richtige Männer sind Arschlöcher“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522916" y="2166012"/>
            <a:ext cx="237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i="1" dirty="0">
                <a:solidFill>
                  <a:schemeClr val="tx2">
                    <a:lumMod val="50000"/>
                  </a:schemeClr>
                </a:solidFill>
                <a:latin typeface="Gill Sans"/>
                <a:cs typeface="Gill Sans"/>
              </a:rPr>
              <a:t>„Mach mehr aus dir!“</a:t>
            </a:r>
          </a:p>
        </p:txBody>
      </p:sp>
    </p:spTree>
    <p:extLst>
      <p:ext uri="{BB962C8B-B14F-4D97-AF65-F5344CB8AC3E}">
        <p14:creationId xmlns:p14="http://schemas.microsoft.com/office/powerpoint/2010/main" val="30759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 descr="strichmannch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08" y="1965103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10297" y="1523388"/>
            <a:ext cx="135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Alte </a:t>
            </a:r>
          </a:p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Normen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43862" y="1531840"/>
            <a:ext cx="178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Neue Normen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3817897" y="2210413"/>
            <a:ext cx="2461399" cy="1"/>
          </a:xfrm>
          <a:prstGeom prst="line">
            <a:avLst/>
          </a:prstGeom>
          <a:ln w="76200" cmpd="sng">
            <a:solidFill>
              <a:srgbClr val="C6D9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125633" y="3609791"/>
            <a:ext cx="26697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Gesellschaftlich: </a:t>
            </a:r>
            <a:b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vom Sockel </a:t>
            </a:r>
            <a:r>
              <a:rPr lang="de-DE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gestossene</a:t>
            </a:r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Machtträger </a:t>
            </a:r>
          </a:p>
          <a:p>
            <a:pPr algn="r"/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ernten </a:t>
            </a:r>
          </a:p>
          <a:p>
            <a:pPr algn="r"/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Kritik/Spott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279296" y="3552071"/>
            <a:ext cx="22306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Ökonomisch: Männer werden zur Zielgruppe – Defizitäres Selbsterleben ist umsatzförderlich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3846759" y="2224844"/>
            <a:ext cx="0" cy="3143215"/>
          </a:xfrm>
          <a:prstGeom prst="line">
            <a:avLst/>
          </a:prstGeom>
          <a:ln w="7620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6279296" y="2178171"/>
            <a:ext cx="0" cy="3143215"/>
          </a:xfrm>
          <a:prstGeom prst="line">
            <a:avLst/>
          </a:prstGeom>
          <a:ln w="76200" cmpd="sng">
            <a:solidFill>
              <a:srgbClr val="C6D9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630731" y="38961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„Du bist ungenügend!“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226253" y="90500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„Sei ein richtiger Mann!“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11918" y="2083186"/>
            <a:ext cx="23794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„Richtige Männer sind Arschlöcher“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522916" y="2166012"/>
            <a:ext cx="237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„Mach mehr aus dir!“</a:t>
            </a:r>
          </a:p>
        </p:txBody>
      </p:sp>
    </p:spTree>
    <p:extLst>
      <p:ext uri="{BB962C8B-B14F-4D97-AF65-F5344CB8AC3E}">
        <p14:creationId xmlns:p14="http://schemas.microsoft.com/office/powerpoint/2010/main" val="3023603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 descr="strichmannch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08" y="1965103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10297" y="1523388"/>
            <a:ext cx="135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Alte </a:t>
            </a:r>
          </a:p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Normen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43862" y="1531840"/>
            <a:ext cx="178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Neue Normen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3817897" y="2210413"/>
            <a:ext cx="2461399" cy="1"/>
          </a:xfrm>
          <a:prstGeom prst="line">
            <a:avLst/>
          </a:prstGeom>
          <a:ln w="76200" cmpd="sng">
            <a:solidFill>
              <a:srgbClr val="C6D9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125633" y="3609791"/>
            <a:ext cx="26697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Gesellschaftlich: </a:t>
            </a:r>
            <a:b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vom Sockel </a:t>
            </a:r>
            <a:r>
              <a:rPr lang="de-DE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gestossene</a:t>
            </a:r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Machtträger </a:t>
            </a:r>
          </a:p>
          <a:p>
            <a:pPr algn="r"/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ernten </a:t>
            </a:r>
          </a:p>
          <a:p>
            <a:pPr algn="r"/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Kritik/Spott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279296" y="3552071"/>
            <a:ext cx="22306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Ökonomisch: Männer werden zur Zielgruppe – Defizitäres Selbsterleben ist umsatzförderlich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3846759" y="2224844"/>
            <a:ext cx="0" cy="3143215"/>
          </a:xfrm>
          <a:prstGeom prst="line">
            <a:avLst/>
          </a:prstGeom>
          <a:ln w="7620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6279296" y="2178171"/>
            <a:ext cx="0" cy="3143215"/>
          </a:xfrm>
          <a:prstGeom prst="line">
            <a:avLst/>
          </a:prstGeom>
          <a:ln w="76200" cmpd="sng">
            <a:solidFill>
              <a:srgbClr val="C6D9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630731" y="38961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„Du bist ungenügend!“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226253" y="90500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„Sei ein richtiger Mann!“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11918" y="2083186"/>
            <a:ext cx="23794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„Richtige Männer sind Arschlöcher“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522916" y="2166012"/>
            <a:ext cx="237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„Mach mehr aus dir!“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3846759" y="3863564"/>
            <a:ext cx="2461399" cy="1"/>
          </a:xfrm>
          <a:prstGeom prst="line">
            <a:avLst/>
          </a:prstGeom>
          <a:ln w="76200" cmpd="sng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698344" y="5559661"/>
            <a:ext cx="659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>
                <a:solidFill>
                  <a:schemeClr val="tx2">
                    <a:lumMod val="50000"/>
                  </a:schemeClr>
                </a:solidFill>
                <a:latin typeface="Gill Sans"/>
                <a:cs typeface="Gill Sans"/>
              </a:rPr>
              <a:t>„Aber spür einfach nichts!“</a:t>
            </a:r>
          </a:p>
        </p:txBody>
      </p:sp>
    </p:spTree>
    <p:extLst>
      <p:ext uri="{BB962C8B-B14F-4D97-AF65-F5344CB8AC3E}">
        <p14:creationId xmlns:p14="http://schemas.microsoft.com/office/powerpoint/2010/main" val="113916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 descr="strichmannch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08" y="1965103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10297" y="1523388"/>
            <a:ext cx="135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Alte </a:t>
            </a:r>
          </a:p>
          <a:p>
            <a:pPr algn="r"/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Normen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43862" y="1531840"/>
            <a:ext cx="178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Neue Normen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3817897" y="2210413"/>
            <a:ext cx="2461399" cy="1"/>
          </a:xfrm>
          <a:prstGeom prst="line">
            <a:avLst/>
          </a:prstGeom>
          <a:ln w="76200" cmpd="sng">
            <a:solidFill>
              <a:srgbClr val="C6D9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125633" y="3609791"/>
            <a:ext cx="26697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Gesellschaftlich: </a:t>
            </a:r>
            <a:b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vom Sockel </a:t>
            </a:r>
            <a:r>
              <a:rPr lang="de-DE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gestossene</a:t>
            </a:r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Machtträger </a:t>
            </a:r>
          </a:p>
          <a:p>
            <a:pPr algn="r"/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ernten </a:t>
            </a:r>
          </a:p>
          <a:p>
            <a:pPr algn="r"/>
            <a:r>
              <a:rPr lang="de-DE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Kritik/Spott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279296" y="3552071"/>
            <a:ext cx="22306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6D9F1"/>
                </a:solidFill>
                <a:latin typeface="Gill Sans"/>
                <a:cs typeface="Gill Sans"/>
              </a:rPr>
              <a:t>Ökonomisch: Männer werden zur Zielgruppe – Defizitäres Selbsterleben ist umsatzförderlich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3846759" y="2224844"/>
            <a:ext cx="0" cy="3143215"/>
          </a:xfrm>
          <a:prstGeom prst="line">
            <a:avLst/>
          </a:prstGeom>
          <a:ln w="7620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6279296" y="2178171"/>
            <a:ext cx="0" cy="3143215"/>
          </a:xfrm>
          <a:prstGeom prst="line">
            <a:avLst/>
          </a:prstGeom>
          <a:ln w="76200" cmpd="sng">
            <a:solidFill>
              <a:srgbClr val="C6D9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630731" y="38961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„Du bist ungenügend!“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226253" y="905007"/>
            <a:ext cx="44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„Sei ein richtiger Mann!“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11918" y="2083186"/>
            <a:ext cx="23794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C6D9F1"/>
                </a:solidFill>
                <a:latin typeface="Gill Sans"/>
                <a:cs typeface="Gill Sans"/>
              </a:rPr>
              <a:t>„Richtige Männer sind Arschlöcher“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522916" y="2166012"/>
            <a:ext cx="237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„Mach mehr aus dir!“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3846759" y="3863564"/>
            <a:ext cx="2461399" cy="1"/>
          </a:xfrm>
          <a:prstGeom prst="line">
            <a:avLst/>
          </a:prstGeom>
          <a:ln w="76200" cmpd="sng">
            <a:solidFill>
              <a:srgbClr val="C6D9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698344" y="5559661"/>
            <a:ext cx="659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>
                <a:solidFill>
                  <a:schemeClr val="tx2">
                    <a:lumMod val="50000"/>
                  </a:schemeClr>
                </a:solidFill>
                <a:latin typeface="Gill Sans"/>
                <a:cs typeface="Gill Sans"/>
              </a:rPr>
              <a:t>„Aber lass dir </a:t>
            </a:r>
            <a:r>
              <a:rPr lang="de-DE" sz="2400" b="1" i="1" dirty="0" err="1">
                <a:solidFill>
                  <a:schemeClr val="tx2">
                    <a:lumMod val="50000"/>
                  </a:schemeClr>
                </a:solidFill>
                <a:latin typeface="Gill Sans"/>
                <a:cs typeface="Gill Sans"/>
              </a:rPr>
              <a:t>bloss</a:t>
            </a:r>
            <a:r>
              <a:rPr lang="de-DE" sz="2400" b="1" i="1" dirty="0">
                <a:solidFill>
                  <a:schemeClr val="tx2">
                    <a:lumMod val="50000"/>
                  </a:schemeClr>
                </a:solidFill>
                <a:latin typeface="Gill Sans"/>
                <a:cs typeface="Gill Sans"/>
              </a:rPr>
              <a:t> nichts anmerken!“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3841360" y="5364117"/>
            <a:ext cx="2461399" cy="1"/>
          </a:xfrm>
          <a:prstGeom prst="line">
            <a:avLst/>
          </a:prstGeom>
          <a:ln w="76200" cmpd="sng">
            <a:solidFill>
              <a:srgbClr val="C6D9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6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1. Suizidprävention ohne Berücksichtigung der Geschlechterdimension bleibt oberflächlich. 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2. Buben-, Männer-, Väterarbeit = Suizidprävention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3. Auch Fachleute haben die Aufgabe, den Paradigmenwechsel zu fördern. 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„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Caring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Men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“ = das neue Normal.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971549" y="548351"/>
            <a:ext cx="361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Thesen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1461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-Mencare_bla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526704"/>
            <a:ext cx="7097105" cy="97185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69962" y="4632126"/>
            <a:ext cx="709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ill Sans"/>
                <a:cs typeface="Gill Sans"/>
                <a:hlinkClick r:id="rId4"/>
              </a:rPr>
              <a:t>http://www.mencare.swiss</a:t>
            </a:r>
            <a:r>
              <a:rPr lang="de-DE" sz="2400" dirty="0">
                <a:latin typeface="Gill Sans"/>
                <a:cs typeface="Gill Sans"/>
              </a:rPr>
              <a:t> (d/f)</a:t>
            </a:r>
          </a:p>
        </p:txBody>
      </p:sp>
    </p:spTree>
    <p:extLst>
      <p:ext uri="{BB962C8B-B14F-4D97-AF65-F5344CB8AC3E}">
        <p14:creationId xmlns:p14="http://schemas.microsoft.com/office/powerpoint/2010/main" val="2275116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068" y="317467"/>
            <a:ext cx="4206432" cy="57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8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 bwMode="auto">
          <a:xfrm>
            <a:off x="1500850" y="692948"/>
            <a:ext cx="659508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Zahlen und Fakten*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34" y="1621052"/>
            <a:ext cx="8498335" cy="317466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53481" y="5454653"/>
            <a:ext cx="7388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/>
              <a:t>*aus: Bundesamt für Gesundheit, Konferenz der kantonalen </a:t>
            </a:r>
            <a:r>
              <a:rPr lang="de-DE" sz="1300" dirty="0" err="1"/>
              <a:t>GesundheitsdirektorInnen</a:t>
            </a:r>
            <a:r>
              <a:rPr lang="de-DE" sz="1300" dirty="0"/>
              <a:t> &amp; Gesundheits-förderung Schweiz (2016). Suizidprävention in der Schweiz. Ausgangslage, Handlungsbedarf und Aktionsplan. Bern</a:t>
            </a:r>
          </a:p>
        </p:txBody>
      </p:sp>
    </p:spTree>
    <p:extLst>
      <p:ext uri="{BB962C8B-B14F-4D97-AF65-F5344CB8AC3E}">
        <p14:creationId xmlns:p14="http://schemas.microsoft.com/office/powerpoint/2010/main" val="405685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 bwMode="auto">
          <a:xfrm>
            <a:off x="1500850" y="692948"/>
            <a:ext cx="659508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Zahlen und Fakten*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Männer 	   :		Frauen</a:t>
            </a: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     73% 	   :		27%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53481" y="5454653"/>
            <a:ext cx="7388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/>
              <a:t>*aus: Bundesamt für Gesundheit, Konferenz der kantonalen </a:t>
            </a:r>
            <a:r>
              <a:rPr lang="de-DE" sz="1300" dirty="0" err="1"/>
              <a:t>GesundheitsdirektorInnen</a:t>
            </a:r>
            <a:r>
              <a:rPr lang="de-DE" sz="1300" dirty="0"/>
              <a:t> &amp; Gesundheits-förderung Schweiz (2016). Suizidprävention in der Schweiz. Ausgangslage, Handlungsbedarf und Aktionsplan. Bern</a:t>
            </a:r>
          </a:p>
        </p:txBody>
      </p:sp>
    </p:spTree>
    <p:extLst>
      <p:ext uri="{BB962C8B-B14F-4D97-AF65-F5344CB8AC3E}">
        <p14:creationId xmlns:p14="http://schemas.microsoft.com/office/powerpoint/2010/main" val="125800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 bwMode="auto">
          <a:xfrm>
            <a:off x="1500850" y="692948"/>
            <a:ext cx="659508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Zahlen und Fakten*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Männer 	   :		Frauen</a:t>
            </a: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     73% 	   :		27%</a:t>
            </a: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u="sng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Bericht BAG/GDK/GF-CH:  </a:t>
            </a:r>
            <a:br>
              <a:rPr lang="de-DE" sz="2400" u="sng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«Der hohe Männeranteil kann unter anderem auch auf das gesellschaftliche Männerbild von Härte, Erfolg und Leistung zurückgeführt werden (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Hollstein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2015)»</a:t>
            </a:r>
            <a:b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endParaRPr lang="de-DE" sz="2400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53481" y="5454653"/>
            <a:ext cx="7388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/>
              <a:t>*aus: Bundesamt für Gesundheit, Konferenz der kantonalen </a:t>
            </a:r>
            <a:r>
              <a:rPr lang="de-DE" sz="1300" dirty="0" err="1"/>
              <a:t>GesundheitsdirektorInnen</a:t>
            </a:r>
            <a:r>
              <a:rPr lang="de-DE" sz="1300" dirty="0"/>
              <a:t> &amp; Gesundheits-förderung Schweiz (2016). Suizidprävention in der Schweiz. Ausgangslage, Handlungsbedarf und Aktionsplan. Bern</a:t>
            </a:r>
          </a:p>
        </p:txBody>
      </p:sp>
    </p:spTree>
    <p:extLst>
      <p:ext uri="{BB962C8B-B14F-4D97-AF65-F5344CB8AC3E}">
        <p14:creationId xmlns:p14="http://schemas.microsoft.com/office/powerpoint/2010/main" val="144542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 bwMode="auto">
          <a:xfrm>
            <a:off x="1500850" y="1096989"/>
            <a:ext cx="6595080" cy="29867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Reicht diese analytische Tiefe, um die geschlechtsspezifischen Dynamiken zu verstehen? 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endParaRPr lang="de-DE" sz="2400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2541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1" y="1"/>
            <a:ext cx="3959936" cy="6243142"/>
          </a:xfrm>
          <a:prstGeom prst="rect">
            <a:avLst/>
          </a:prstGeom>
        </p:spPr>
      </p:pic>
      <p:sp>
        <p:nvSpPr>
          <p:cNvPr id="3" name="Gleichschenkliges Dreieck 2"/>
          <p:cNvSpPr/>
          <p:nvPr/>
        </p:nvSpPr>
        <p:spPr>
          <a:xfrm rot="10800000">
            <a:off x="4863333" y="1096703"/>
            <a:ext cx="938011" cy="4603266"/>
          </a:xfrm>
          <a:prstGeom prst="triangl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 bwMode="auto">
          <a:xfrm>
            <a:off x="6003379" y="981563"/>
            <a:ext cx="3651107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Beobachtbarkeit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Überprüfbarkeit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Zugänglichkeit</a:t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Veränderbarkeit</a:t>
            </a:r>
          </a:p>
        </p:txBody>
      </p:sp>
    </p:spTree>
    <p:extLst>
      <p:ext uri="{BB962C8B-B14F-4D97-AF65-F5344CB8AC3E}">
        <p14:creationId xmlns:p14="http://schemas.microsoft.com/office/powerpoint/2010/main" val="12272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1" y="1"/>
            <a:ext cx="3959936" cy="624314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079805" y="447341"/>
            <a:ext cx="3651101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Gill Sans"/>
                <a:cs typeface="Gill Sans"/>
              </a:rPr>
              <a:t>1. Sichtbar und offensichtlich: </a:t>
            </a:r>
          </a:p>
          <a:p>
            <a:pPr algn="ctr"/>
            <a:r>
              <a:rPr lang="de-DE" sz="2400" dirty="0">
                <a:latin typeface="Gill Sans"/>
                <a:cs typeface="Gill Sans"/>
              </a:rPr>
              <a:t>kulturelle Tatsachen</a:t>
            </a:r>
          </a:p>
          <a:p>
            <a:pPr algn="ctr"/>
            <a:endParaRPr lang="de-DE" sz="2400" b="1" dirty="0">
              <a:latin typeface="Gill Sans"/>
              <a:cs typeface="Gill Sans"/>
            </a:endParaRPr>
          </a:p>
          <a:p>
            <a:pPr algn="ctr"/>
            <a:r>
              <a:rPr lang="de-DE" sz="2400" b="1" dirty="0">
                <a:latin typeface="Gill Sans"/>
                <a:cs typeface="Gill Sans"/>
              </a:rPr>
              <a:t> 2. Sichtbar, aber nicht offensichtlich: </a:t>
            </a:r>
            <a:r>
              <a:rPr lang="de-DE" sz="2400" dirty="0">
                <a:latin typeface="Gill Sans"/>
                <a:cs typeface="Gill Sans"/>
              </a:rPr>
              <a:t>biografische Tatsachen</a:t>
            </a:r>
          </a:p>
          <a:p>
            <a:pPr algn="ctr"/>
            <a:endParaRPr lang="de-DE" sz="2400" b="1" dirty="0">
              <a:latin typeface="Gill Sans"/>
              <a:cs typeface="Gill Sans"/>
            </a:endParaRPr>
          </a:p>
          <a:p>
            <a:pPr algn="ctr"/>
            <a:r>
              <a:rPr lang="de-DE" sz="2400" b="1" dirty="0">
                <a:latin typeface="Gill Sans"/>
                <a:cs typeface="Gill Sans"/>
              </a:rPr>
              <a:t>3. Weder sichtbar noch offensichtlich: </a:t>
            </a:r>
            <a:r>
              <a:rPr lang="de-DE" sz="2400" dirty="0">
                <a:latin typeface="Gill Sans"/>
                <a:cs typeface="Gill Sans"/>
              </a:rPr>
              <a:t>epigenetische/transgenerationale Tatsachen</a:t>
            </a:r>
          </a:p>
          <a:p>
            <a:pPr algn="ctr"/>
            <a:endParaRPr lang="de-DE" sz="2400" b="1" dirty="0">
              <a:latin typeface="Gill Sans"/>
              <a:cs typeface="Gill Sans"/>
            </a:endParaRPr>
          </a:p>
          <a:p>
            <a:pPr algn="ctr"/>
            <a:endParaRPr lang="de-DE" sz="2400" b="1" dirty="0">
              <a:solidFill>
                <a:schemeClr val="tx2">
                  <a:lumMod val="50000"/>
                </a:schemeClr>
              </a:solidFill>
              <a:latin typeface="Gill Sans"/>
              <a:cs typeface="Gill Sans"/>
            </a:endParaRPr>
          </a:p>
          <a:p>
            <a:pPr algn="ctr"/>
            <a:endParaRPr lang="de-DE" sz="2400" b="1" dirty="0">
              <a:solidFill>
                <a:schemeClr val="tx2">
                  <a:lumMod val="50000"/>
                </a:scheme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8711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1" y="1"/>
            <a:ext cx="3959936" cy="6243142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56939"/>
              </p:ext>
            </p:extLst>
          </p:nvPr>
        </p:nvGraphicFramePr>
        <p:xfrm>
          <a:off x="4571999" y="245315"/>
          <a:ext cx="4433099" cy="56711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33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3788">
                <a:tc>
                  <a:txBody>
                    <a:bodyPr/>
                    <a:lstStyle/>
                    <a:p>
                      <a:r>
                        <a:rPr lang="de-DE" dirty="0"/>
                        <a:t>Leistungsorientierung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/>
                        <a:t>Selbstoptimierung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/>
                        <a:t>Verfügbarkeit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/>
                        <a:t>Performancedruck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 err="1"/>
                        <a:t>Indivi-dualisierung</a:t>
                      </a:r>
                      <a:r>
                        <a:rPr lang="de-DE" dirty="0"/>
                        <a:t>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/>
                        <a:t>Vereinzelung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/>
                        <a:t>Einsamkeit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 err="1"/>
                        <a:t>Spass</a:t>
                      </a:r>
                      <a:r>
                        <a:rPr lang="de-DE" dirty="0"/>
                        <a:t>-Gesellschaft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Erlebniszwang</a:t>
                      </a:r>
                      <a:r>
                        <a:rPr lang="de-DE" dirty="0"/>
                        <a:t>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Sinn-losigkeit</a:t>
                      </a:r>
                      <a:r>
                        <a:rPr lang="de-DE" dirty="0"/>
                        <a:t>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dirty="0"/>
                        <a:t>Konsumdruck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Virtualisierung</a:t>
                      </a:r>
                      <a:r>
                        <a:rPr lang="de-DE" dirty="0"/>
                        <a:t>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Entfremdung</a:t>
                      </a:r>
                      <a:r>
                        <a:rPr lang="de-DE" dirty="0"/>
                        <a:t> </a:t>
                      </a:r>
                      <a:r>
                        <a:rPr lang="de-DE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seelische</a:t>
                      </a:r>
                      <a:r>
                        <a:rPr lang="de-DE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Verwahrlosung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660">
                <a:tc>
                  <a:txBody>
                    <a:bodyPr/>
                    <a:lstStyle/>
                    <a:p>
                      <a:endParaRPr 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36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28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Affichage à l'écran (4:3)</PresentationFormat>
  <Paragraphs>126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Gill Sans</vt:lpstr>
      <vt:lpstr>Times</vt:lpstr>
      <vt:lpstr>Wingdings</vt:lpstr>
      <vt:lpstr>Office-Design</vt:lpstr>
      <vt:lpstr>Warum begehen Männer Suizid.   Anworten (und Fragen) aus Sicht der Männerarbeit </vt:lpstr>
      <vt:lpstr>Vorannahme1:  Es gibt Männer zumindest als soziale Tatsache. Männliche Sozialisation wirkt.    Vorannahme 2:  Ätiologisch und therapeutisch sind zwingend männerspezifische Aspekte zu differenzieren/beachten. </vt:lpstr>
      <vt:lpstr>Zahlen und Fakten*</vt:lpstr>
      <vt:lpstr>Zahlen und Fakten*  Männer     :  Frauen       73%     :  27%</vt:lpstr>
      <vt:lpstr>Zahlen und Fakten*  Männer     :  Frauen       73%     :  27%   Bericht BAG/GDK/GF-CH:    «Der hohe Männeranteil kann unter anderem auch auf das gesellschaftliche Männerbild von Härte, Erfolg und Leistung zurückgeführt werden (Hollstein 2015)»  </vt:lpstr>
      <vt:lpstr>Reicht diese analytische Tiefe, um die geschlechtsspezifischen Dynamiken zu verstehen?   </vt:lpstr>
      <vt:lpstr>Beobachtbarkeit Überprüfbarkeit Zugänglichkeit Veränderbarkeit</vt:lpstr>
      <vt:lpstr>Présentation PowerPoint</vt:lpstr>
      <vt:lpstr>Présentation PowerPoint</vt:lpstr>
      <vt:lpstr>Présentation PowerPoint</vt:lpstr>
      <vt:lpstr>Grundproblem   Männlichkeit(en) = gesellschaftliches Verständnis  Mannsein = individueller Entwurf   Mann sein heisst, an unerreichbaren Männlichkeitsidealen zu scheitern.   Grundbefindlichkeit: Druck und Versagensangst  („So wie ich bin, genüge ich nicht“)  </vt:lpstr>
      <vt:lpstr>Körperferne als Sozialisationsprinzip   Statt „Ich bin mein Körper“ gilt „Ich habe einen Körper“  -&gt; Instrumentelles Gesundheitsverständnis  Solange ich nicht krank bin, bin ich gesund.  Und wenn ich krank bin, dann „mache“ ich mich gesund. </vt:lpstr>
      <vt:lpstr>Externalisierung / Leistung als Sozialisationsprinzip  „Jungs weinen nicht“ -&gt; Abwehr von (nicht-aggressiven) Gefühlen  Aber: Männer haben nicht weniger Gefühle.  Sondern einen weniger geübten Zugang zu ihren Gefühlen.  -&gt; in unserer Kultur ist ein „richtiger“ Mann Gefangener und Wärter in Personalunion.  </vt:lpstr>
      <vt:lpstr>Die doppelte Negation  Mann-Sein heisst: nicht unmännlich sein.  </vt:lpstr>
      <vt:lpstr>Mein Gegenüber: das Nichts </vt:lpstr>
      <vt:lpstr>Zusammenfassung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1. Suizidprävention ohne Berücksichtigung der Geschlechterdimension bleibt oberflächlich.   2. Buben-, Männer-, Väterarbeit = Suizidprävention  3. Auch Fachleute haben die Aufgabe, den Paradigmenwechsel zu fördern.  „Caring Men“ = das neue Normal. </vt:lpstr>
      <vt:lpstr>Présentation PowerPoint</vt:lpstr>
      <vt:lpstr>Présentation PowerPoint</vt:lpstr>
    </vt:vector>
  </TitlesOfParts>
  <Company>Fachverband Sucht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M. Theunert</dc:creator>
  <cp:lastModifiedBy>-- --</cp:lastModifiedBy>
  <cp:revision>118</cp:revision>
  <dcterms:created xsi:type="dcterms:W3CDTF">2015-07-13T08:12:10Z</dcterms:created>
  <dcterms:modified xsi:type="dcterms:W3CDTF">2021-07-13T08:53:34Z</dcterms:modified>
</cp:coreProperties>
</file>