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notesMasterIdLst>
    <p:notesMasterId r:id="rId43"/>
  </p:notesMasterIdLst>
  <p:handoutMasterIdLst>
    <p:handoutMasterId r:id="rId44"/>
  </p:handoutMasterIdLst>
  <p:sldIdLst>
    <p:sldId id="511" r:id="rId2"/>
    <p:sldId id="573" r:id="rId3"/>
    <p:sldId id="574" r:id="rId4"/>
    <p:sldId id="575" r:id="rId5"/>
    <p:sldId id="576" r:id="rId6"/>
    <p:sldId id="579" r:id="rId7"/>
    <p:sldId id="577" r:id="rId8"/>
    <p:sldId id="578" r:id="rId9"/>
    <p:sldId id="580" r:id="rId10"/>
    <p:sldId id="581" r:id="rId11"/>
    <p:sldId id="556" r:id="rId12"/>
    <p:sldId id="572" r:id="rId13"/>
    <p:sldId id="366" r:id="rId14"/>
    <p:sldId id="552" r:id="rId15"/>
    <p:sldId id="267" r:id="rId16"/>
    <p:sldId id="571" r:id="rId17"/>
    <p:sldId id="334" r:id="rId18"/>
    <p:sldId id="462" r:id="rId19"/>
    <p:sldId id="348" r:id="rId20"/>
    <p:sldId id="554" r:id="rId21"/>
    <p:sldId id="478" r:id="rId22"/>
    <p:sldId id="487" r:id="rId23"/>
    <p:sldId id="542" r:id="rId24"/>
    <p:sldId id="481" r:id="rId25"/>
    <p:sldId id="482" r:id="rId26"/>
    <p:sldId id="353" r:id="rId27"/>
    <p:sldId id="493" r:id="rId28"/>
    <p:sldId id="585" r:id="rId29"/>
    <p:sldId id="351" r:id="rId30"/>
    <p:sldId id="361" r:id="rId31"/>
    <p:sldId id="555" r:id="rId32"/>
    <p:sldId id="398" r:id="rId33"/>
    <p:sldId id="558" r:id="rId34"/>
    <p:sldId id="582" r:id="rId35"/>
    <p:sldId id="559" r:id="rId36"/>
    <p:sldId id="523" r:id="rId37"/>
    <p:sldId id="583" r:id="rId38"/>
    <p:sldId id="584" r:id="rId39"/>
    <p:sldId id="587" r:id="rId40"/>
    <p:sldId id="586" r:id="rId41"/>
    <p:sldId id="588" r:id="rId42"/>
  </p:sldIdLst>
  <p:sldSz cx="9144000" cy="6858000" type="screen4x3"/>
  <p:notesSz cx="6858000" cy="97155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6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  <a:srgbClr val="0066FF"/>
    <a:srgbClr val="CCECFF"/>
    <a:srgbClr val="FFFF00"/>
    <a:srgbClr val="66CC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6855" autoAdjust="0"/>
  </p:normalViewPr>
  <p:slideViewPr>
    <p:cSldViewPr>
      <p:cViewPr varScale="1">
        <p:scale>
          <a:sx n="88" d="100"/>
          <a:sy n="88" d="100"/>
        </p:scale>
        <p:origin x="22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06"/>
    </p:cViewPr>
  </p:sorterViewPr>
  <p:notesViewPr>
    <p:cSldViewPr>
      <p:cViewPr varScale="1">
        <p:scale>
          <a:sx n="52" d="100"/>
          <a:sy n="52" d="100"/>
        </p:scale>
        <p:origin x="-2976" y="-102"/>
      </p:cViewPr>
      <p:guideLst>
        <p:guide orient="horz" pos="306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fr-FR"/>
  <c:roundedCorners val="1"/>
  <c:style val="2"/>
  <c:chart>
    <c:autoTitleDeleted val="1"/>
    <c:view3D>
      <c:rotX val="0"/>
      <c:hPercent val="84"/>
      <c:rotY val="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1538461538461539"/>
          <c:y val="0.22037914691943128"/>
          <c:w val="0.82051282051282048"/>
          <c:h val="0.64928909952606639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F07F09"/>
            </a:solidFill>
            <a:ln w="12714">
              <a:solidFill>
                <a:schemeClr val="tx1"/>
              </a:solidFill>
              <a:prstDash val="solid"/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FF0000"/>
              </a:solidFill>
              <a:ln w="12714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7BC7-4721-91E6-D66010DB0C94}"/>
              </c:ext>
            </c:extLst>
          </c:dPt>
          <c:dPt>
            <c:idx val="1"/>
            <c:invertIfNegative val="1"/>
            <c:bubble3D val="0"/>
            <c:spPr>
              <a:solidFill>
                <a:srgbClr val="808080"/>
              </a:solidFill>
              <a:ln w="12714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7BC7-4721-91E6-D66010DB0C94}"/>
              </c:ext>
            </c:extLst>
          </c:dPt>
          <c:cat>
            <c:strRef>
              <c:f>Sheet1!$B$1:$C$1</c:f>
              <c:strCache>
                <c:ptCount val="2"/>
                <c:pt idx="0">
                  <c:v>Accidents</c:v>
                </c:pt>
                <c:pt idx="1">
                  <c:v>Suicide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700</c:v>
                </c:pt>
                <c:pt idx="1">
                  <c:v>1400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12714">
                    <a:solidFill>
                      <a:schemeClr val="tx1"/>
                    </a:solidFill>
                    <a:prstDash val="solid"/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4-7BC7-4721-91E6-D66010DB0C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28101656"/>
        <c:axId val="228092640"/>
        <c:axId val="0"/>
      </c:bar3DChart>
      <c:catAx>
        <c:axId val="228101656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low"/>
        <c:crossAx val="228092640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228092640"/>
        <c:scaling>
          <c:orientation val="minMax"/>
        </c:scaling>
        <c:delete val="1"/>
        <c:axPos val="l"/>
        <c:majorGridlines>
          <c:spPr>
            <a:ln w="3179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cross"/>
        <c:minorTickMark val="cross"/>
        <c:tickLblPos val="nextTo"/>
        <c:crossAx val="228101656"/>
        <c:crosses val="autoZero"/>
        <c:crossBetween val="between"/>
      </c:valAx>
      <c:spPr>
        <a:noFill/>
        <a:ln w="25429">
          <a:noFill/>
        </a:ln>
      </c:spPr>
    </c:plotArea>
    <c:plotVisOnly val="1"/>
    <c:dispBlanksAs val="gap"/>
    <c:showDLblsOverMax val="1"/>
  </c:chart>
  <c:spPr>
    <a:noFill/>
    <a:ln>
      <a:noFill/>
    </a:ln>
  </c:spPr>
  <c:txPr>
    <a:bodyPr/>
    <a:lstStyle/>
    <a:p>
      <a:pPr>
        <a:defRPr sz="1802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fr-FR"/>
  <c:roundedCorners val="1"/>
  <c:style val="2"/>
  <c:chart>
    <c:autoTitleDeleted val="1"/>
    <c:view3D>
      <c:rotX val="0"/>
      <c:hPercent val="65"/>
      <c:rotY val="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0793650793650794"/>
          <c:y val="2.1634615384615384E-2"/>
          <c:w val="0.87619047619047619"/>
          <c:h val="0.84615384615384615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20,4</c:v>
                </c:pt>
              </c:strCache>
            </c:strRef>
          </c:tx>
          <c:spPr>
            <a:solidFill>
              <a:srgbClr val="FF0000"/>
            </a:solidFill>
            <a:ln w="13070">
              <a:solidFill>
                <a:schemeClr val="tx1"/>
              </a:solidFill>
              <a:prstDash val="solid"/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808080"/>
              </a:solidFill>
              <a:ln w="1307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DFB7-4A57-A427-35B310A56AE3}"/>
              </c:ext>
            </c:extLst>
          </c:dPt>
          <c:cat>
            <c:strRef>
              <c:f>Sheet1!$B$1:$C$1</c:f>
              <c:strCache>
                <c:ptCount val="2"/>
                <c:pt idx="0">
                  <c:v>Suicide</c:v>
                </c:pt>
                <c:pt idx="1">
                  <c:v>Fumée passive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1400</c:v>
                </c:pt>
                <c:pt idx="1">
                  <c:v>1000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13070">
                    <a:solidFill>
                      <a:schemeClr val="tx1"/>
                    </a:solidFill>
                    <a:prstDash val="solid"/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2-DFB7-4A57-A427-35B310A56A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28100480"/>
        <c:axId val="228097344"/>
        <c:axId val="0"/>
      </c:bar3DChart>
      <c:catAx>
        <c:axId val="228100480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low"/>
        <c:crossAx val="228097344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228097344"/>
        <c:scaling>
          <c:orientation val="minMax"/>
        </c:scaling>
        <c:delete val="1"/>
        <c:axPos val="l"/>
        <c:majorGridlines>
          <c:spPr>
            <a:ln w="3268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cross"/>
        <c:minorTickMark val="cross"/>
        <c:tickLblPos val="nextTo"/>
        <c:crossAx val="228100480"/>
        <c:crosses val="autoZero"/>
        <c:crossBetween val="between"/>
      </c:valAx>
      <c:spPr>
        <a:noFill/>
        <a:ln w="26141">
          <a:noFill/>
        </a:ln>
      </c:spPr>
    </c:plotArea>
    <c:plotVisOnly val="1"/>
    <c:dispBlanksAs val="gap"/>
    <c:showDLblsOverMax val="1"/>
  </c:chart>
  <c:spPr>
    <a:noFill/>
    <a:ln>
      <a:noFill/>
    </a:ln>
  </c:spPr>
  <c:txPr>
    <a:bodyPr/>
    <a:lstStyle/>
    <a:p>
      <a:pPr>
        <a:defRPr sz="1852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dLbl>
              <c:idx val="29"/>
              <c:layout>
                <c:manualLayout>
                  <c:x val="0"/>
                  <c:y val="3.571428571428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5D-4549-9A34-3CD099EB637C}"/>
                </c:ext>
              </c:extLst>
            </c:dLbl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Sheet_1_crosstab!$A$1:$A$31</c:f>
              <c:strCache>
                <c:ptCount val="31"/>
                <c:pt idx="0">
                  <c:v>Pays</c:v>
                </c:pt>
                <c:pt idx="1">
                  <c:v>Allemagne</c:v>
                </c:pt>
                <c:pt idx="2">
                  <c:v>Autriche</c:v>
                </c:pt>
                <c:pt idx="3">
                  <c:v>Belgique</c:v>
                </c:pt>
                <c:pt idx="4">
                  <c:v>Bulgarie</c:v>
                </c:pt>
                <c:pt idx="5">
                  <c:v>Chypre</c:v>
                </c:pt>
                <c:pt idx="6">
                  <c:v>Croatie</c:v>
                </c:pt>
                <c:pt idx="7">
                  <c:v>Danemark</c:v>
                </c:pt>
                <c:pt idx="8">
                  <c:v>Espagne</c:v>
                </c:pt>
                <c:pt idx="9">
                  <c:v>Estonie</c:v>
                </c:pt>
                <c:pt idx="10">
                  <c:v>Finlande</c:v>
                </c:pt>
                <c:pt idx="11">
                  <c:v>France</c:v>
                </c:pt>
                <c:pt idx="12">
                  <c:v>Grèce</c:v>
                </c:pt>
                <c:pt idx="13">
                  <c:v>Hongrie</c:v>
                </c:pt>
                <c:pt idx="14">
                  <c:v>Irlande</c:v>
                </c:pt>
                <c:pt idx="15">
                  <c:v>Italie</c:v>
                </c:pt>
                <c:pt idx="16">
                  <c:v>Lettonie</c:v>
                </c:pt>
                <c:pt idx="17">
                  <c:v>Lituanie</c:v>
                </c:pt>
                <c:pt idx="18">
                  <c:v>Luxembourg</c:v>
                </c:pt>
                <c:pt idx="19">
                  <c:v>Malte</c:v>
                </c:pt>
                <c:pt idx="20">
                  <c:v>Norvège</c:v>
                </c:pt>
                <c:pt idx="21">
                  <c:v>Pays-Bas</c:v>
                </c:pt>
                <c:pt idx="22">
                  <c:v>Pologne</c:v>
                </c:pt>
                <c:pt idx="23">
                  <c:v>Portugal</c:v>
                </c:pt>
                <c:pt idx="24">
                  <c:v>République tchèque</c:v>
                </c:pt>
                <c:pt idx="25">
                  <c:v>Roumanie</c:v>
                </c:pt>
                <c:pt idx="26">
                  <c:v>Royaume-Uni</c:v>
                </c:pt>
                <c:pt idx="27">
                  <c:v>Slovaquie</c:v>
                </c:pt>
                <c:pt idx="28">
                  <c:v>Slovénie</c:v>
                </c:pt>
                <c:pt idx="29">
                  <c:v>Suède</c:v>
                </c:pt>
                <c:pt idx="30">
                  <c:v>Suisse</c:v>
                </c:pt>
              </c:strCache>
            </c:strRef>
          </c:cat>
          <c:val>
            <c:numRef>
              <c:f>Sheet_1_crosstab!$B$1:$B$31</c:f>
              <c:numCache>
                <c:formatCode>General</c:formatCode>
                <c:ptCount val="31"/>
                <c:pt idx="1">
                  <c:v>11.88</c:v>
                </c:pt>
                <c:pt idx="2">
                  <c:v>15.5</c:v>
                </c:pt>
                <c:pt idx="3">
                  <c:v>19.25</c:v>
                </c:pt>
                <c:pt idx="4">
                  <c:v>10.4</c:v>
                </c:pt>
                <c:pt idx="5">
                  <c:v>3.97</c:v>
                </c:pt>
                <c:pt idx="6">
                  <c:v>16.46</c:v>
                </c:pt>
                <c:pt idx="7">
                  <c:v>11.11</c:v>
                </c:pt>
                <c:pt idx="8">
                  <c:v>6.74</c:v>
                </c:pt>
                <c:pt idx="9">
                  <c:v>16.32</c:v>
                </c:pt>
                <c:pt idx="10">
                  <c:v>16.91</c:v>
                </c:pt>
                <c:pt idx="11">
                  <c:v>16.2</c:v>
                </c:pt>
                <c:pt idx="12">
                  <c:v>4.2</c:v>
                </c:pt>
                <c:pt idx="13">
                  <c:v>24.64</c:v>
                </c:pt>
                <c:pt idx="14">
                  <c:v>12.11</c:v>
                </c:pt>
                <c:pt idx="15">
                  <c:v>6.51</c:v>
                </c:pt>
                <c:pt idx="16">
                  <c:v>21.23</c:v>
                </c:pt>
                <c:pt idx="17">
                  <c:v>33.380000000000003</c:v>
                </c:pt>
                <c:pt idx="18">
                  <c:v>11.48</c:v>
                </c:pt>
                <c:pt idx="19">
                  <c:v>4.49</c:v>
                </c:pt>
                <c:pt idx="20">
                  <c:v>12.49</c:v>
                </c:pt>
                <c:pt idx="21">
                  <c:v>10</c:v>
                </c:pt>
                <c:pt idx="22">
                  <c:v>15.86</c:v>
                </c:pt>
                <c:pt idx="23">
                  <c:v>9.51</c:v>
                </c:pt>
                <c:pt idx="24">
                  <c:v>15.2</c:v>
                </c:pt>
                <c:pt idx="25">
                  <c:v>12.67</c:v>
                </c:pt>
                <c:pt idx="26">
                  <c:v>6.71</c:v>
                </c:pt>
                <c:pt idx="27">
                  <c:v>10.6</c:v>
                </c:pt>
                <c:pt idx="28">
                  <c:v>21.71</c:v>
                </c:pt>
                <c:pt idx="29">
                  <c:v>11.99</c:v>
                </c:pt>
                <c:pt idx="30">
                  <c:v>13.24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5D-4549-9A34-3CD099EB637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456693072"/>
        <c:axId val="456699304"/>
        <c:axId val="0"/>
      </c:bar3DChart>
      <c:catAx>
        <c:axId val="456693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56699304"/>
        <c:crosses val="autoZero"/>
        <c:auto val="1"/>
        <c:lblAlgn val="ctr"/>
        <c:lblOffset val="100"/>
        <c:noMultiLvlLbl val="0"/>
      </c:catAx>
      <c:valAx>
        <c:axId val="4566993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56693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6350" cap="flat" cmpd="sng" algn="ctr">
      <a:solidFill>
        <a:schemeClr val="dk1">
          <a:tint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18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972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972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21C9B68-878D-4E5C-B7D9-9777D826AD0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1087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0125" y="728663"/>
            <a:ext cx="4857750" cy="3643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14863"/>
            <a:ext cx="50292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972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22972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2CD6E40-A5F8-46FA-AD0A-35944790A16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51042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secula.com/contact/A008826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insecula.com/musee/M0156.html" TargetMode="External"/><Relationship Id="rId4" Type="http://schemas.openxmlformats.org/officeDocument/2006/relationships/hyperlink" Target="http://www.insecula.com/salle/EP0677.html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dirty="0"/>
              <a:t>Die </a:t>
            </a:r>
            <a:r>
              <a:rPr lang="fr-CH" dirty="0" err="1"/>
              <a:t>Lebensmuden</a:t>
            </a:r>
            <a:r>
              <a:rPr lang="fr-CH" dirty="0"/>
              <a:t> Les fatigués de la vie, </a:t>
            </a:r>
            <a:r>
              <a:rPr lang="fr-CH" sz="1200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Artiste :</a:t>
            </a:r>
            <a:r>
              <a:rPr lang="fr-CH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fr-CH" sz="1200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  <a:hlinkClick r:id="rId3"/>
              </a:rPr>
              <a:t>Ferdinand Hodler</a:t>
            </a:r>
            <a:r>
              <a:rPr lang="fr-CH" sz="1200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fr-CH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Date : 1892Dimensions : 2.94 m x 1.5 m</a:t>
            </a:r>
            <a:r>
              <a:rPr lang="fr-CH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fr-CH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Matériaux : Peinture à l'huile sur toile</a:t>
            </a:r>
            <a:br>
              <a:rPr lang="fr-CH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fr-CH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Acquisition : Acquisition (1927)</a:t>
            </a:r>
            <a:r>
              <a:rPr lang="fr-CH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fr-CH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  <a:hlinkClick r:id="rId4"/>
              </a:rPr>
              <a:t>Art </a:t>
            </a:r>
            <a:r>
              <a:rPr lang="fr-CH" sz="12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  <a:hlinkClick r:id="rId4"/>
              </a:rPr>
              <a:t>nouveau</a:t>
            </a:r>
            <a:r>
              <a:rPr lang="fr-CH" sz="12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  <a:hlinkClick r:id="rId5"/>
              </a:rPr>
              <a:t>Nouvelle</a:t>
            </a:r>
            <a:r>
              <a:rPr lang="fr-CH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  <a:hlinkClick r:id="rId5"/>
              </a:rPr>
              <a:t>  Pinacothèque de Munich</a:t>
            </a:r>
            <a:endParaRPr lang="fr-CH" dirty="0"/>
          </a:p>
          <a:p>
            <a:br>
              <a:rPr lang="fr-CH" dirty="0"/>
            </a:b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CD6E40-A5F8-46FA-AD0A-35944790A169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4804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A63A3B-198E-4F4D-8F94-8D2443518346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5529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fr-CH"/>
              <a:t>Font d’avantage confiance</a:t>
            </a:r>
          </a:p>
          <a:p>
            <a:pPr eaLnBrk="1" hangingPunct="1"/>
            <a:r>
              <a:rPr lang="fr-CH"/>
              <a:t>Sont plus compliantes aux traitements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6087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AE7D26-6B0E-4E2F-9E5C-3398F95F045D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fr-CH"/>
              <a:t>Font d’avantage confiance</a:t>
            </a:r>
          </a:p>
          <a:p>
            <a:pPr eaLnBrk="1" hangingPunct="1"/>
            <a:r>
              <a:rPr lang="fr-CH"/>
              <a:t>Sont plus compliantes aux traitements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5508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CD6E40-A5F8-46FA-AD0A-35944790A169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8669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CH"/>
              <a:t>Source : Nicole Jaunin-Stalder, policlinique médical universitaire de Lausanne, article LT, 29.4.2010, Hommes et femmes inégaux sous les soins.</a:t>
            </a:r>
          </a:p>
        </p:txBody>
      </p:sp>
      <p:sp>
        <p:nvSpPr>
          <p:cNvPr id="5837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FFF514-4531-4BE4-BA45-43D5AF6C47EF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5836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3F6812-6745-4860-A771-2044626FBC66}" type="slidenum">
              <a:rPr lang="fr-FR"/>
              <a:pPr/>
              <a:t>12</a:t>
            </a:fld>
            <a:endParaRPr lang="fr-FR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8665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dirty="0"/>
              <a:t>La </a:t>
            </a:r>
            <a:r>
              <a:rPr lang="fr-CH" b="1" dirty="0"/>
              <a:t>chute de Constantinople</a:t>
            </a:r>
            <a:r>
              <a:rPr lang="fr-CH" dirty="0"/>
              <a:t> a lieu le 29 mai 1453 et marque la fin de l’empire</a:t>
            </a:r>
            <a:r>
              <a:rPr lang="fr-CH" baseline="0" dirty="0"/>
              <a:t> byzantin</a:t>
            </a:r>
            <a:r>
              <a:rPr lang="fr-CH" dirty="0"/>
              <a:t>, ainsi qu'une nouvelle ère d'expansion pour l’empire</a:t>
            </a:r>
            <a:r>
              <a:rPr lang="fr-CH" baseline="0" dirty="0"/>
              <a:t> Ottoman</a:t>
            </a:r>
            <a:r>
              <a:rPr lang="fr-CH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CD6E40-A5F8-46FA-AD0A-35944790A169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4508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Marilyne Monroe, Romy Schneider, Ernest </a:t>
            </a:r>
            <a:r>
              <a:rPr lang="fr-CH" dirty="0" err="1"/>
              <a:t>Hemmingway</a:t>
            </a:r>
            <a:r>
              <a:rPr lang="fr-CH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CD6E40-A5F8-46FA-AD0A-35944790A169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2430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Bruno Bettelheim , Ernest Hemingway , Romy Schneider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CD6E40-A5F8-46FA-AD0A-35944790A169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889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CD6E40-A5F8-46FA-AD0A-35944790A169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745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FR" b="1"/>
              <a:t>Masaccio, L’expulsion du jardin d’Eden</a:t>
            </a:r>
            <a:br>
              <a:rPr lang="fr-FR"/>
            </a:br>
            <a:r>
              <a:rPr lang="fr-FR"/>
              <a:t>1426-27</a:t>
            </a:r>
            <a:endParaRPr lang="fr-CH"/>
          </a:p>
          <a:p>
            <a:pPr eaLnBrk="1" hangingPunct="1"/>
            <a:r>
              <a:rPr lang="fr-FR"/>
              <a:t>Fresque, 208 x 88 cm</a:t>
            </a:r>
            <a:br>
              <a:rPr lang="fr-FR"/>
            </a:br>
            <a:r>
              <a:rPr lang="fr-FR"/>
              <a:t>Capella Brancacci, Santa Maria del Carmine</a:t>
            </a:r>
            <a:endParaRPr lang="fr-CH"/>
          </a:p>
          <a:p>
            <a:pPr eaLnBrk="1" hangingPunct="1"/>
            <a:r>
              <a:rPr lang="fr-FR"/>
              <a:t>Firenze</a:t>
            </a:r>
            <a:endParaRPr lang="fr-CH"/>
          </a:p>
          <a:p>
            <a:pPr eaLnBrk="1" hangingPunct="1"/>
            <a:endParaRPr lang="fr-CH"/>
          </a:p>
        </p:txBody>
      </p:sp>
      <p:sp>
        <p:nvSpPr>
          <p:cNvPr id="5939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95F8C-4239-4018-8D41-C7F759BD682D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138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FR" b="1"/>
              <a:t>Masaccio, L’expulsion du jardin d’Eden</a:t>
            </a:r>
            <a:br>
              <a:rPr lang="fr-FR"/>
            </a:br>
            <a:r>
              <a:rPr lang="fr-FR"/>
              <a:t>1426-27</a:t>
            </a:r>
            <a:endParaRPr lang="fr-CH"/>
          </a:p>
          <a:p>
            <a:pPr eaLnBrk="1" hangingPunct="1"/>
            <a:r>
              <a:rPr lang="fr-FR"/>
              <a:t>Fresque, 208 x 88 cm</a:t>
            </a:r>
            <a:br>
              <a:rPr lang="fr-FR"/>
            </a:br>
            <a:r>
              <a:rPr lang="fr-FR"/>
              <a:t>Capella Brancacci, Santa Maria del Carmine</a:t>
            </a:r>
            <a:endParaRPr lang="fr-CH"/>
          </a:p>
          <a:p>
            <a:pPr eaLnBrk="1" hangingPunct="1"/>
            <a:r>
              <a:rPr lang="fr-FR"/>
              <a:t>Firenze</a:t>
            </a:r>
            <a:endParaRPr lang="fr-CH"/>
          </a:p>
          <a:p>
            <a:pPr eaLnBrk="1" hangingPunct="1"/>
            <a:endParaRPr lang="fr-CH"/>
          </a:p>
        </p:txBody>
      </p:sp>
      <p:sp>
        <p:nvSpPr>
          <p:cNvPr id="5939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95F8C-4239-4018-8D41-C7F759BD682D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3764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à coins arrondis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à coins arrondis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20" name="Sous-titr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D8FC5D-E672-43AA-B25B-5E6292A1DE01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BF71B-0D99-414B-945A-79FD305A4CB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EA502-50E6-47E6-95A6-60EC69936D39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fld id="{FDE48DF1-231A-41C3-AC07-FD2C1345065F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re. Image de la bibliothèqu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7300" y="609600"/>
            <a:ext cx="77724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'image de la bibliothèque 2"/>
          <p:cNvSpPr>
            <a:spLocks noGrp="1"/>
          </p:cNvSpPr>
          <p:nvPr>
            <p:ph type="clipArt" sz="half" idx="1"/>
          </p:nvPr>
        </p:nvSpPr>
        <p:spPr>
          <a:xfrm>
            <a:off x="1257300" y="1981200"/>
            <a:ext cx="3810000" cy="4114800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2197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257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6957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1247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0EAAAAC-480A-44B2-8070-93986D740A34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2934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566738" y="1752600"/>
            <a:ext cx="8001000" cy="4267200"/>
          </a:xfrm>
        </p:spPr>
        <p:txBody>
          <a:bodyPr/>
          <a:lstStyle/>
          <a:p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fld id="{10B542A8-93E1-495A-945F-5DAD81F358D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9895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566738" y="1752600"/>
            <a:ext cx="8001000" cy="4267200"/>
          </a:xfrm>
        </p:spPr>
        <p:txBody>
          <a:bodyPr/>
          <a:lstStyle/>
          <a:p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fld id="{8D0C771A-207F-4148-B3A9-A31E75DEDC94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381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07EE26-67C7-4619-A660-F407D967D369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à coins arrondis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à coins arrondis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01CFF-A5B5-4D67-98F1-78CF0063F55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0262F-1B20-45B1-9E07-3E87440F4FDD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9DB2A4-7B8C-4737-8E70-88F4E218543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F9477-C8A5-425F-9DDE-AB4C16338C0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2C6AA0-FE4B-4503-A396-042CBB528765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1B78F3-6FEA-411C-B9F9-99283418B0B0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à coins arrondis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Arrondir un rectangle à un seul coin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6817B6-3E89-450B-9ECB-9325422F7050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/>
              <a:t>Cliquez sur l'icône pour ajouter une image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à coins arrondis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space réservé du titre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46C05194-7F75-46A6-9E7D-F0E1F62A690B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4" r:id="rId12"/>
    <p:sldLayoutId id="2147483827" r:id="rId13"/>
    <p:sldLayoutId id="2147483828" r:id="rId14"/>
    <p:sldLayoutId id="2147483829" r:id="rId15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509120"/>
            <a:ext cx="7772400" cy="1828800"/>
          </a:xfrm>
        </p:spPr>
        <p:txBody>
          <a:bodyPr/>
          <a:lstStyle/>
          <a:p>
            <a:pPr algn="ctr"/>
            <a:r>
              <a:rPr lang="fr-CH" dirty="0"/>
              <a:t>Les hommes se cachent pour mourir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7584" y="3455774"/>
            <a:ext cx="7772400" cy="1557401"/>
          </a:xfrm>
        </p:spPr>
        <p:txBody>
          <a:bodyPr>
            <a:normAutofit fontScale="25000" lnSpcReduction="20000"/>
          </a:bodyPr>
          <a:lstStyle/>
          <a:p>
            <a:endParaRPr lang="fr-CH" sz="6200" dirty="0"/>
          </a:p>
          <a:p>
            <a:pPr algn="ctr"/>
            <a:r>
              <a:rPr lang="fr-CH" sz="8000" dirty="0"/>
              <a:t>Journée de prévention du suicide </a:t>
            </a:r>
          </a:p>
          <a:p>
            <a:pPr algn="ctr"/>
            <a:r>
              <a:rPr lang="fr-CH" sz="8000" dirty="0"/>
              <a:t>Fribourg </a:t>
            </a:r>
          </a:p>
          <a:p>
            <a:pPr algn="ctr"/>
            <a:r>
              <a:rPr lang="fr-CH" sz="8000" dirty="0"/>
              <a:t>5 septembre 2017</a:t>
            </a:r>
          </a:p>
          <a:p>
            <a:pPr algn="ctr"/>
            <a:endParaRPr lang="fr-CH" sz="8000" dirty="0"/>
          </a:p>
          <a:p>
            <a:pPr algn="ctr"/>
            <a:r>
              <a:rPr lang="fr-CH" altLang="ja-JP" sz="8000" b="1" dirty="0">
                <a:ea typeface="MS PGothic" pitchFamily="34" charset="-128"/>
              </a:rPr>
              <a:t>Dr Théodore Hovaguimian</a:t>
            </a:r>
            <a:endParaRPr lang="fr-CH" altLang="ja-JP" b="1" dirty="0">
              <a:ea typeface="MS PGothic" pitchFamily="34" charset="-128"/>
            </a:endParaRPr>
          </a:p>
          <a:p>
            <a:pPr algn="ctr"/>
            <a:endParaRPr lang="fr-CH" dirty="0"/>
          </a:p>
          <a:p>
            <a:pPr algn="ctr"/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</p:txBody>
      </p:sp>
      <p:pic>
        <p:nvPicPr>
          <p:cNvPr id="6" name="Picture 4" descr="Die Lenbensmüden 1892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548680"/>
            <a:ext cx="5760640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capture d’écran&#10;&#10;Description générée avec un niveau de confiance élevé">
            <a:extLst>
              <a:ext uri="{FF2B5EF4-FFF2-40B4-BE49-F238E27FC236}">
                <a16:creationId xmlns:a16="http://schemas.microsoft.com/office/drawing/2014/main" id="{43E3C25C-B543-45F0-A414-C5EC84D6ED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86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880" cy="105156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CH" dirty="0"/>
              <a:t>Faire chausser les lunettes de genre aux étudiants en médecine</a:t>
            </a:r>
          </a:p>
        </p:txBody>
      </p:sp>
      <p:sp>
        <p:nvSpPr>
          <p:cNvPr id="23555" name="Espace réservé du contenu 2"/>
          <p:cNvSpPr>
            <a:spLocks noGrp="1"/>
          </p:cNvSpPr>
          <p:nvPr>
            <p:ph idx="1"/>
          </p:nvPr>
        </p:nvSpPr>
        <p:spPr>
          <a:xfrm>
            <a:off x="467544" y="1772816"/>
            <a:ext cx="8183880" cy="4187952"/>
          </a:xfrm>
        </p:spPr>
        <p:txBody>
          <a:bodyPr/>
          <a:lstStyle/>
          <a:p>
            <a:pPr eaLnBrk="1" hangingPunct="1"/>
            <a:r>
              <a:rPr lang="fr-CH" dirty="0"/>
              <a:t>Expérience en Suède 2002</a:t>
            </a:r>
          </a:p>
          <a:p>
            <a:pPr eaLnBrk="1" hangingPunct="1"/>
            <a:r>
              <a:rPr lang="fr-CH" dirty="0"/>
              <a:t>Cas d’un chauffeur de bus, âge moyen, cervicalgies. </a:t>
            </a:r>
          </a:p>
          <a:p>
            <a:pPr eaLnBrk="1" hangingPunct="1"/>
            <a:r>
              <a:rPr lang="fr-CH" dirty="0"/>
              <a:t>Présenté à des étudiants en médecine, pour une moitié de la volée c’est un homme, pour l’autre une femme. </a:t>
            </a:r>
          </a:p>
          <a:p>
            <a:pPr eaLnBrk="1" hangingPunct="1"/>
            <a:r>
              <a:rPr lang="fr-CH" dirty="0"/>
              <a:t>Respectivement ad </a:t>
            </a:r>
            <a:r>
              <a:rPr lang="fr-CH" dirty="0" err="1"/>
              <a:t>Rx</a:t>
            </a:r>
            <a:r>
              <a:rPr lang="fr-CH" dirty="0"/>
              <a:t> pour rechercher une hernie discale v/s physiothérapie.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050"/>
          <p:cNvSpPr>
            <a:spLocks noGrp="1" noChangeArrowheads="1"/>
          </p:cNvSpPr>
          <p:nvPr>
            <p:ph type="title"/>
          </p:nvPr>
        </p:nvSpPr>
        <p:spPr>
          <a:xfrm>
            <a:off x="413400" y="6021675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fr-CH" sz="2000" dirty="0"/>
              <a:t>Expression de la </a:t>
            </a:r>
            <a:r>
              <a:rPr lang="fr-CH" sz="2000"/>
              <a:t>douleur morale</a:t>
            </a:r>
            <a:br>
              <a:rPr lang="fr-CH" sz="2000" dirty="0"/>
            </a:br>
            <a:r>
              <a:rPr lang="fr-CH" sz="2000" dirty="0"/>
              <a:t>Hugo van der Goes ( 1440-1482), The Virgin and St. John, Oxford</a:t>
            </a:r>
            <a:br>
              <a:rPr lang="fr-FR" sz="2000" dirty="0"/>
            </a:br>
            <a:endParaRPr lang="fr-FR" sz="2000" dirty="0"/>
          </a:p>
        </p:txBody>
      </p:sp>
      <p:pic>
        <p:nvPicPr>
          <p:cNvPr id="143363" name="Picture 2051" descr="C:\Documents and Settings\Théodore\Mes documents\Mes numérisations\2006-09 (sept.)\Christ Churc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1880" y="836712"/>
            <a:ext cx="5105400" cy="4876800"/>
          </a:xfrm>
          <a:prstGeom prst="rect">
            <a:avLst/>
          </a:prstGeom>
          <a:noFill/>
        </p:spPr>
      </p:pic>
      <p:sp>
        <p:nvSpPr>
          <p:cNvPr id="143364" name="Rectangle 205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fr-CH"/>
          </a:p>
          <a:p>
            <a:pPr>
              <a:buFont typeface="Wingdings" pitchFamily="2" charset="2"/>
              <a:buNone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9867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548680"/>
            <a:ext cx="8183880" cy="105156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CH" dirty="0"/>
              <a:t>Biais de l’observateur </a:t>
            </a:r>
            <a:br>
              <a:rPr lang="fr-CH" dirty="0"/>
            </a:br>
            <a:r>
              <a:rPr lang="fr-CH" dirty="0"/>
              <a:t>dans le décryptage des émotions </a:t>
            </a:r>
            <a:endParaRPr lang="fr-FR" dirty="0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13" y="2714625"/>
            <a:ext cx="1643062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183880" cy="792088"/>
          </a:xfrm>
        </p:spPr>
        <p:txBody>
          <a:bodyPr>
            <a:normAutofit fontScale="90000"/>
          </a:bodyPr>
          <a:lstStyle/>
          <a:p>
            <a:r>
              <a:rPr lang="fr-CH" dirty="0"/>
              <a:t>La dépression a-t-elle un sexe?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3568" y="1628800"/>
            <a:ext cx="3931920" cy="792162"/>
          </a:xfrm>
        </p:spPr>
        <p:txBody>
          <a:bodyPr>
            <a:normAutofit fontScale="55000" lnSpcReduction="20000"/>
          </a:bodyPr>
          <a:lstStyle/>
          <a:p>
            <a:r>
              <a:rPr lang="fr-CH" sz="3600" dirty="0">
                <a:solidFill>
                  <a:srgbClr val="0000CC"/>
                </a:solidFill>
              </a:rPr>
              <a:t>Prise de Constantinople </a:t>
            </a:r>
          </a:p>
          <a:p>
            <a:r>
              <a:rPr lang="fr-CH" sz="3600" dirty="0">
                <a:solidFill>
                  <a:srgbClr val="0000CC"/>
                </a:solidFill>
              </a:rPr>
              <a:t>1453, mer de Marmara</a:t>
            </a:r>
          </a:p>
          <a:p>
            <a:endParaRPr lang="fr-CH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572000" y="1556792"/>
            <a:ext cx="3931920" cy="792162"/>
          </a:xfrm>
        </p:spPr>
        <p:txBody>
          <a:bodyPr>
            <a:normAutofit/>
          </a:bodyPr>
          <a:lstStyle/>
          <a:p>
            <a:r>
              <a:rPr lang="fr-CH" sz="2000" dirty="0">
                <a:solidFill>
                  <a:srgbClr val="0000CC"/>
                </a:solidFill>
              </a:rPr>
              <a:t>Mer Baltique, décades 1980 et 1990</a:t>
            </a:r>
          </a:p>
        </p:txBody>
      </p:sp>
      <p:pic>
        <p:nvPicPr>
          <p:cNvPr id="7" name="Picture 3" descr="Constantinopleconquet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708920"/>
            <a:ext cx="2761364" cy="28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gotland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16016" y="2708920"/>
            <a:ext cx="3168352" cy="2232248"/>
          </a:xfrm>
          <a:noFill/>
        </p:spPr>
      </p:pic>
      <p:sp>
        <p:nvSpPr>
          <p:cNvPr id="9" name="ZoneTexte 8"/>
          <p:cNvSpPr txBox="1"/>
          <p:nvPr/>
        </p:nvSpPr>
        <p:spPr>
          <a:xfrm>
            <a:off x="4788024" y="5373216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55’000 habitants, 20 MPR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183880" cy="105156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dirty="0">
                <a:solidFill>
                  <a:schemeClr val="bg1"/>
                </a:solidFill>
              </a:rPr>
              <a:t>Résultats de l’étude Gotland </a:t>
            </a:r>
            <a:br>
              <a:rPr lang="fr-CH" dirty="0">
                <a:solidFill>
                  <a:schemeClr val="bg1"/>
                </a:solidFill>
              </a:rPr>
            </a:br>
            <a:r>
              <a:rPr lang="fr-CH" sz="2400" dirty="0">
                <a:solidFill>
                  <a:schemeClr val="bg1"/>
                </a:solidFill>
              </a:rPr>
              <a:t>( W. </a:t>
            </a:r>
            <a:r>
              <a:rPr lang="fr-CH" sz="2400" dirty="0" err="1">
                <a:solidFill>
                  <a:schemeClr val="bg1"/>
                </a:solidFill>
              </a:rPr>
              <a:t>Rutz</a:t>
            </a:r>
            <a:r>
              <a:rPr lang="fr-CH" sz="2400" dirty="0">
                <a:solidFill>
                  <a:schemeClr val="bg1"/>
                </a:solidFill>
              </a:rPr>
              <a:t> et al. 1995, 1997)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1556792"/>
            <a:ext cx="7924800" cy="4724400"/>
          </a:xfrm>
        </p:spPr>
        <p:txBody>
          <a:bodyPr>
            <a:normAutofit fontScale="92500"/>
          </a:bodyPr>
          <a:lstStyle/>
          <a:p>
            <a:pPr eaLnBrk="1" hangingPunct="1">
              <a:buFontTx/>
              <a:buNone/>
            </a:pPr>
            <a:r>
              <a:rPr lang="fr-CH" i="1" dirty="0">
                <a:solidFill>
                  <a:schemeClr val="bg1"/>
                </a:solidFill>
              </a:rPr>
              <a:t>Dans l’année suivant le programme didactique</a:t>
            </a:r>
            <a:r>
              <a:rPr lang="fr-CH" dirty="0"/>
              <a:t> </a:t>
            </a:r>
          </a:p>
          <a:p>
            <a:pPr eaLnBrk="1" hangingPunct="1">
              <a:buFontTx/>
              <a:buNone/>
            </a:pPr>
            <a:r>
              <a:rPr lang="fr-CH" sz="3600" b="1" dirty="0">
                <a:solidFill>
                  <a:srgbClr val="FF0000"/>
                </a:solidFill>
              </a:rPr>
              <a:t>Diminution très significative</a:t>
            </a:r>
            <a:r>
              <a:rPr lang="fr-CH" dirty="0"/>
              <a:t> </a:t>
            </a:r>
            <a:r>
              <a:rPr lang="fr-CH" dirty="0">
                <a:solidFill>
                  <a:schemeClr val="bg1"/>
                </a:solidFill>
              </a:rPr>
              <a:t>des</a:t>
            </a:r>
          </a:p>
          <a:p>
            <a:pPr eaLnBrk="1" hangingPunct="1"/>
            <a:r>
              <a:rPr lang="fr-CH" dirty="0">
                <a:solidFill>
                  <a:schemeClr val="bg1"/>
                </a:solidFill>
              </a:rPr>
              <a:t>Hospitalisations psychiatriques et générales</a:t>
            </a:r>
          </a:p>
          <a:p>
            <a:pPr eaLnBrk="1" hangingPunct="1"/>
            <a:r>
              <a:rPr lang="fr-CH" dirty="0">
                <a:solidFill>
                  <a:schemeClr val="bg1"/>
                </a:solidFill>
              </a:rPr>
              <a:t>Congés maladie</a:t>
            </a:r>
          </a:p>
          <a:p>
            <a:pPr eaLnBrk="1" hangingPunct="1"/>
            <a:r>
              <a:rPr lang="fr-CH" dirty="0">
                <a:solidFill>
                  <a:schemeClr val="bg1"/>
                </a:solidFill>
              </a:rPr>
              <a:t>Consommation de tranquillisants</a:t>
            </a:r>
          </a:p>
          <a:p>
            <a:pPr eaLnBrk="1" hangingPunct="1"/>
            <a:r>
              <a:rPr lang="fr-CH" dirty="0">
                <a:solidFill>
                  <a:schemeClr val="bg1"/>
                </a:solidFill>
              </a:rPr>
              <a:t>Suicides accomplis</a:t>
            </a:r>
          </a:p>
          <a:p>
            <a:pPr eaLnBrk="1" hangingPunct="1">
              <a:buFontTx/>
              <a:buNone/>
            </a:pPr>
            <a:r>
              <a:rPr lang="fr-CH" sz="3600" b="1" dirty="0">
                <a:solidFill>
                  <a:srgbClr val="FF0000"/>
                </a:solidFill>
              </a:rPr>
              <a:t>Concerne essentiellement les femmes</a:t>
            </a:r>
          </a:p>
          <a:p>
            <a:pPr eaLnBrk="1" hangingPunct="1">
              <a:buFontTx/>
              <a:buNone/>
            </a:pPr>
            <a:endParaRPr lang="fr-FR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Dépression: prévalence</a:t>
            </a:r>
            <a:endParaRPr lang="fr-FR" dirty="0"/>
          </a:p>
        </p:txBody>
      </p:sp>
      <p:sp>
        <p:nvSpPr>
          <p:cNvPr id="17613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248400" y="1905000"/>
            <a:ext cx="2356048" cy="4114800"/>
          </a:xfrm>
        </p:spPr>
        <p:txBody>
          <a:bodyPr/>
          <a:lstStyle/>
          <a:p>
            <a:r>
              <a:rPr lang="fr-CH" b="1" dirty="0"/>
              <a:t>Un Homme</a:t>
            </a:r>
          </a:p>
          <a:p>
            <a:pPr>
              <a:buFont typeface="Wingdings" pitchFamily="2" charset="2"/>
              <a:buNone/>
            </a:pPr>
            <a:endParaRPr lang="fr-CH" b="1" dirty="0"/>
          </a:p>
          <a:p>
            <a:r>
              <a:rPr lang="fr-CH" b="1" dirty="0"/>
              <a:t>Deux femmes</a:t>
            </a:r>
            <a:endParaRPr lang="fr-FR" b="1" dirty="0"/>
          </a:p>
        </p:txBody>
      </p:sp>
      <p:pic>
        <p:nvPicPr>
          <p:cNvPr id="176136" name="Picture 8" descr="C:\Documents and Settings\Théodore\Mes documents\Mes images\Durer_Adam_and_Ev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1981200"/>
            <a:ext cx="32480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5" name="Picture 7" descr="C:\Documents and Settings\Théodore\Mes documents\Mes images\Durer_Adam_and_Eve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47800" y="1981200"/>
            <a:ext cx="3248025" cy="41148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843098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20688"/>
            <a:ext cx="8183880" cy="105156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sz="3600" dirty="0">
                <a:solidFill>
                  <a:schemeClr val="bg1"/>
                </a:solidFill>
              </a:rPr>
              <a:t>Dépression : Prévalence</a:t>
            </a:r>
            <a:endParaRPr lang="fr-FR" sz="3600" dirty="0">
              <a:solidFill>
                <a:schemeClr val="bg1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7772400" cy="2057400"/>
          </a:xfrm>
        </p:spPr>
        <p:txBody>
          <a:bodyPr/>
          <a:lstStyle/>
          <a:p>
            <a:pPr algn="ctr" eaLnBrk="1" hangingPunct="1">
              <a:buNone/>
            </a:pPr>
            <a:endParaRPr lang="fr-CH" b="1" dirty="0">
              <a:solidFill>
                <a:schemeClr val="bg1"/>
              </a:solidFill>
            </a:endParaRPr>
          </a:p>
          <a:p>
            <a:pPr algn="ctr" eaLnBrk="1" hangingPunct="1">
              <a:buNone/>
            </a:pPr>
            <a:endParaRPr lang="fr-CH" b="1" dirty="0">
              <a:solidFill>
                <a:schemeClr val="bg1"/>
              </a:solidFill>
            </a:endParaRPr>
          </a:p>
          <a:p>
            <a:pPr algn="ctr" eaLnBrk="1" hangingPunct="1">
              <a:buNone/>
            </a:pPr>
            <a:r>
              <a:rPr lang="fr-CH" b="1" dirty="0">
                <a:solidFill>
                  <a:schemeClr val="bg1"/>
                </a:solidFill>
              </a:rPr>
              <a:t>2 F     pour      1 H</a:t>
            </a:r>
          </a:p>
          <a:p>
            <a:pPr eaLnBrk="1" hangingPunct="1">
              <a:buFontTx/>
              <a:buNone/>
            </a:pP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14340" name="Picture 4" descr="Rommy Schnei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4149080"/>
            <a:ext cx="1752600" cy="136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4143380"/>
            <a:ext cx="1928826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emmingway Erne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149080"/>
            <a:ext cx="1224136" cy="13768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92696"/>
            <a:ext cx="8183880" cy="1051560"/>
          </a:xfrm>
        </p:spPr>
        <p:txBody>
          <a:bodyPr/>
          <a:lstStyle/>
          <a:p>
            <a:r>
              <a:rPr lang="fr-CH" sz="3600" b="1" dirty="0">
                <a:solidFill>
                  <a:srgbClr val="DDDDDD"/>
                </a:solidFill>
              </a:rPr>
              <a:t>Prévalence du suicide</a:t>
            </a:r>
            <a:endParaRPr lang="fr-FR" sz="3600" b="1" dirty="0">
              <a:solidFill>
                <a:srgbClr val="DDDDDD"/>
              </a:solidFill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536575" y="1754188"/>
            <a:ext cx="8070850" cy="2093912"/>
          </a:xfrm>
        </p:spPr>
        <p:txBody>
          <a:bodyPr/>
          <a:lstStyle/>
          <a:p>
            <a:pPr>
              <a:buNone/>
            </a:pPr>
            <a:endParaRPr lang="fr-CH" dirty="0"/>
          </a:p>
          <a:p>
            <a:pPr>
              <a:buNone/>
            </a:pPr>
            <a:r>
              <a:rPr lang="fr-CH" dirty="0"/>
              <a:t>		2 à 3H           pour</a:t>
            </a:r>
            <a:r>
              <a:rPr lang="fr-CH" b="1" dirty="0"/>
              <a:t>          </a:t>
            </a:r>
            <a:r>
              <a:rPr lang="fr-CH" dirty="0"/>
              <a:t>1 F</a:t>
            </a:r>
          </a:p>
          <a:p>
            <a:pPr>
              <a:buFontTx/>
              <a:buNone/>
            </a:pPr>
            <a:endParaRPr lang="fr-FR" b="1" dirty="0"/>
          </a:p>
        </p:txBody>
      </p:sp>
      <p:pic>
        <p:nvPicPr>
          <p:cNvPr id="79876" name="Picture 4" descr="Hemmingway Ern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212976"/>
            <a:ext cx="1235075" cy="1520825"/>
          </a:xfrm>
          <a:prstGeom prst="rect">
            <a:avLst/>
          </a:prstGeom>
          <a:noFill/>
        </p:spPr>
      </p:pic>
      <p:pic>
        <p:nvPicPr>
          <p:cNvPr id="79877" name="Picture 5" descr="Bettelheim Bru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212976"/>
            <a:ext cx="1219200" cy="1524000"/>
          </a:xfrm>
          <a:prstGeom prst="rect">
            <a:avLst/>
          </a:prstGeom>
          <a:noFill/>
        </p:spPr>
      </p:pic>
      <p:pic>
        <p:nvPicPr>
          <p:cNvPr id="79878" name="Picture 6" descr="Rommy Schneid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212976"/>
            <a:ext cx="1752600" cy="129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8183880" cy="105156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dirty="0">
                <a:solidFill>
                  <a:schemeClr val="bg1"/>
                </a:solidFill>
              </a:rPr>
              <a:t>Hypothèses expliquant les différences par l’artefact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0835" name="Rectangle 1027"/>
          <p:cNvSpPr>
            <a:spLocks noGrp="1" noChangeArrowheads="1"/>
          </p:cNvSpPr>
          <p:nvPr>
            <p:ph idx="1"/>
          </p:nvPr>
        </p:nvSpPr>
        <p:spPr>
          <a:xfrm>
            <a:off x="609600" y="1844824"/>
            <a:ext cx="8066856" cy="396240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lnSpc>
                <a:spcPct val="14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fr-CH" b="1" dirty="0">
                <a:solidFill>
                  <a:schemeClr val="bg1"/>
                </a:solidFill>
              </a:rPr>
              <a:t>Biais de l’observateur </a:t>
            </a:r>
          </a:p>
          <a:p>
            <a:pPr marL="548640" indent="-411480" eaLnBrk="1" fontAlgn="auto" hangingPunct="1">
              <a:lnSpc>
                <a:spcPct val="14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fr-CH" b="1" dirty="0">
                <a:solidFill>
                  <a:schemeClr val="bg1"/>
                </a:solidFill>
              </a:rPr>
              <a:t>Seuil de définition des cas</a:t>
            </a:r>
          </a:p>
          <a:p>
            <a:pPr marL="548640" indent="-411480" eaLnBrk="1" fontAlgn="auto" hangingPunct="1">
              <a:lnSpc>
                <a:spcPct val="14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fr-CH" b="1" dirty="0">
                <a:solidFill>
                  <a:schemeClr val="bg1"/>
                </a:solidFill>
              </a:rPr>
              <a:t>Qualité des symptômes</a:t>
            </a:r>
          </a:p>
          <a:p>
            <a:pPr marL="548640" indent="-411480" eaLnBrk="1" fontAlgn="auto" hangingPunct="1">
              <a:lnSpc>
                <a:spcPct val="14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fr-CH" b="1" dirty="0">
                <a:solidFill>
                  <a:schemeClr val="bg1"/>
                </a:solidFill>
              </a:rPr>
              <a:t>Biais des échelles de mesure et des critères diagnostiques.</a:t>
            </a:r>
          </a:p>
          <a:p>
            <a:pPr marL="548640" indent="-411480" eaLnBrk="1" fontAlgn="auto" hangingPunct="1">
              <a:lnSpc>
                <a:spcPct val="14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fr-CH" b="1" dirty="0">
                <a:solidFill>
                  <a:schemeClr val="bg1"/>
                </a:solidFill>
              </a:rPr>
              <a:t>Recherche d’aide</a:t>
            </a:r>
          </a:p>
          <a:p>
            <a:pPr marL="548640" indent="-411480" eaLnBrk="1" fontAlgn="auto" hangingPunct="1">
              <a:lnSpc>
                <a:spcPct val="14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endParaRPr lang="fr-F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/>
              <a:t>Statistics don’t bleed</a:t>
            </a:r>
            <a:br>
              <a:rPr lang="fr-FR" sz="3400"/>
            </a:br>
            <a:endParaRPr lang="fr-FR" sz="3400"/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fr-FR"/>
          </a:p>
          <a:p>
            <a:pPr>
              <a:buFont typeface="Wingdings" pitchFamily="2" charset="2"/>
              <a:buNone/>
            </a:pPr>
            <a:endParaRPr lang="fr-FR"/>
          </a:p>
          <a:p>
            <a:pPr>
              <a:buFont typeface="Wingdings" pitchFamily="2" charset="2"/>
              <a:buNone/>
            </a:pPr>
            <a:r>
              <a:rPr lang="fr-FR"/>
              <a:t>« </a:t>
            </a:r>
            <a:r>
              <a:rPr lang="fr-FR" i="1"/>
              <a:t>La mort d'un homme, c'est une tragédie; la disparition de millions de gens, c'est de la statistique »</a:t>
            </a:r>
          </a:p>
          <a:p>
            <a:pPr>
              <a:buFont typeface="Wingdings" pitchFamily="2" charset="2"/>
              <a:buNone/>
            </a:pPr>
            <a:r>
              <a:rPr lang="fr-FR"/>
              <a:t>						Joseph Staline </a:t>
            </a:r>
          </a:p>
          <a:p>
            <a:pPr>
              <a:buFont typeface="Wingdings" pitchFamily="2" charset="2"/>
              <a:buNone/>
            </a:pPr>
            <a:endParaRPr lang="fr-CH"/>
          </a:p>
          <a:p>
            <a:pPr>
              <a:buFont typeface="Wingdings" pitchFamily="2" charset="2"/>
              <a:buNone/>
            </a:pPr>
            <a:endParaRPr lang="fr-CH"/>
          </a:p>
          <a:p>
            <a:pPr>
              <a:buFont typeface="Wingdings" pitchFamily="2" charset="2"/>
              <a:buNone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6763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982358"/>
          </a:xfrm>
        </p:spPr>
        <p:txBody>
          <a:bodyPr>
            <a:normAutofit/>
          </a:bodyPr>
          <a:lstStyle/>
          <a:p>
            <a:r>
              <a:rPr lang="fr-CH" sz="3200" dirty="0"/>
              <a:t>Seuil de sévérité (« </a:t>
            </a:r>
            <a:r>
              <a:rPr lang="fr-CH" sz="3200" dirty="0" err="1"/>
              <a:t>caseness</a:t>
            </a:r>
            <a:r>
              <a:rPr lang="fr-CH" sz="3200" dirty="0"/>
              <a:t> »)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sz="quarter" idx="3"/>
          </p:nvPr>
        </p:nvSpPr>
        <p:spPr>
          <a:xfrm>
            <a:off x="4851687" y="1780885"/>
            <a:ext cx="3168724" cy="2057400"/>
          </a:xfrm>
        </p:spPr>
        <p:txBody>
          <a:bodyPr>
            <a:normAutofit/>
          </a:bodyPr>
          <a:lstStyle/>
          <a:p>
            <a:r>
              <a:rPr lang="fr-CH" dirty="0"/>
              <a:t>Formes légères à moyennes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4294967295"/>
          </p:nvPr>
        </p:nvSpPr>
        <p:spPr>
          <a:xfrm>
            <a:off x="4851687" y="4447555"/>
            <a:ext cx="3930650" cy="792162"/>
          </a:xfrm>
        </p:spPr>
        <p:txBody>
          <a:bodyPr/>
          <a:lstStyle/>
          <a:p>
            <a:r>
              <a:rPr lang="fr-CH" dirty="0"/>
              <a:t>Formes sévères</a:t>
            </a:r>
          </a:p>
        </p:txBody>
      </p:sp>
      <p:pic>
        <p:nvPicPr>
          <p:cNvPr id="9" name="Picture 7" descr="C:\Documents and Settings\Théodore\Mes documents\Mes images\Durer_Adam_and_Ev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7801" y="3810000"/>
            <a:ext cx="1717963" cy="2067272"/>
          </a:xfrm>
          <a:prstGeom prst="rect">
            <a:avLst/>
          </a:prstGeom>
          <a:noFill/>
          <a:ln/>
        </p:spPr>
      </p:pic>
      <p:pic>
        <p:nvPicPr>
          <p:cNvPr id="13" name="Picture 8" descr="C:\Documents and Settings\Théodore\Mes documents\Mes images\Durer_Adam_and_Ev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08513" y="1501412"/>
            <a:ext cx="1668401" cy="2094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 descr="C:\Documents and Settings\Théodore\Mes documents\Mes images\Durer_Adam_and_Ev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3740" y="1501412"/>
            <a:ext cx="1732024" cy="2094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183880" cy="105156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dirty="0"/>
              <a:t>Présentation clinique</a:t>
            </a:r>
          </a:p>
        </p:txBody>
      </p:sp>
      <p:sp>
        <p:nvSpPr>
          <p:cNvPr id="26627" name="Espace réservé du contenu 2"/>
          <p:cNvSpPr>
            <a:spLocks noGrp="1"/>
          </p:cNvSpPr>
          <p:nvPr>
            <p:ph idx="1"/>
          </p:nvPr>
        </p:nvSpPr>
        <p:spPr>
          <a:xfrm>
            <a:off x="467544" y="1556792"/>
            <a:ext cx="8183880" cy="4187952"/>
          </a:xfrm>
        </p:spPr>
        <p:txBody>
          <a:bodyPr/>
          <a:lstStyle/>
          <a:p>
            <a:pPr eaLnBrk="1" hangingPunct="1">
              <a:buNone/>
            </a:pPr>
            <a:r>
              <a:rPr lang="fr-FR" dirty="0"/>
              <a:t> </a:t>
            </a:r>
            <a:endParaRPr lang="fr-CH" dirty="0"/>
          </a:p>
          <a:p>
            <a:pPr eaLnBrk="1" hangingPunct="1">
              <a:buFont typeface="Wingdings 2" pitchFamily="18" charset="2"/>
              <a:buNone/>
            </a:pPr>
            <a:endParaRPr lang="fr-CH" dirty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772816"/>
            <a:ext cx="161925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3643313" y="2286000"/>
            <a:ext cx="45720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/>
              <a:t>Masaccio, L’expulsion du jardin d’Eden</a:t>
            </a:r>
            <a:br>
              <a:rPr lang="fr-FR"/>
            </a:br>
            <a:r>
              <a:rPr lang="fr-FR"/>
              <a:t>1426-27</a:t>
            </a:r>
            <a:endParaRPr lang="fr-CH"/>
          </a:p>
          <a:p>
            <a:br>
              <a:rPr lang="fr-FR"/>
            </a:br>
            <a:r>
              <a:rPr lang="fr-FR"/>
              <a:t>Capella Brancacci, Santa Maria del Carmine</a:t>
            </a:r>
            <a:endParaRPr lang="fr-CH"/>
          </a:p>
          <a:p>
            <a:r>
              <a:rPr lang="fr-FR"/>
              <a:t>Firenze</a:t>
            </a:r>
            <a:endParaRPr lang="fr-CH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fr-CH" dirty="0"/>
              <a:t>Critères diagnostiques d’un Episode dépressif (CIM-10)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539552" y="1556792"/>
            <a:ext cx="3931920" cy="4389120"/>
          </a:xfrm>
        </p:spPr>
        <p:txBody>
          <a:bodyPr/>
          <a:lstStyle/>
          <a:p>
            <a:pPr marL="533400" lvl="0" indent="-533400" eaLnBrk="1" hangingPunct="1">
              <a:buClrTx/>
              <a:buSzTx/>
              <a:buFontTx/>
              <a:buAutoNum type="arabicParenBoth"/>
            </a:pPr>
            <a:r>
              <a:rPr lang="fr-CH" sz="2800" dirty="0">
                <a:latin typeface="Times New Roman" pitchFamily="18" charset="0"/>
              </a:rPr>
              <a:t>Baisse de l’humeur</a:t>
            </a:r>
          </a:p>
          <a:p>
            <a:pPr marL="533400" lvl="0" indent="-533400" eaLnBrk="1" hangingPunct="1">
              <a:buClrTx/>
              <a:buSzTx/>
              <a:buNone/>
            </a:pPr>
            <a:endParaRPr lang="fr-CH" sz="2800" dirty="0">
              <a:latin typeface="Times New Roman" pitchFamily="18" charset="0"/>
            </a:endParaRPr>
          </a:p>
          <a:p>
            <a:pPr marL="533400" lvl="0" indent="-533400" eaLnBrk="1" hangingPunct="1">
              <a:buClrTx/>
              <a:buSzTx/>
              <a:buNone/>
            </a:pPr>
            <a:r>
              <a:rPr lang="fr-CH" sz="2800" dirty="0">
                <a:latin typeface="Times New Roman" pitchFamily="18" charset="0"/>
              </a:rPr>
              <a:t>(2) Baisse de l’intérêt /plaisir</a:t>
            </a:r>
          </a:p>
          <a:p>
            <a:pPr marL="533400" lvl="0" indent="-533400" eaLnBrk="1" hangingPunct="1">
              <a:buClrTx/>
              <a:buSzTx/>
              <a:buNone/>
            </a:pPr>
            <a:endParaRPr lang="fr-CH" sz="2800" dirty="0">
              <a:latin typeface="Times New Roman" pitchFamily="18" charset="0"/>
            </a:endParaRPr>
          </a:p>
          <a:p>
            <a:pPr marL="533400" lvl="0" indent="-533400" eaLnBrk="1" hangingPunct="1">
              <a:buClrTx/>
              <a:buSzTx/>
              <a:buNone/>
            </a:pPr>
            <a:r>
              <a:rPr lang="fr-CH" sz="2800" dirty="0">
                <a:latin typeface="Times New Roman" pitchFamily="18" charset="0"/>
              </a:rPr>
              <a:t>(3) Baisse d’énergie</a:t>
            </a:r>
            <a:endParaRPr lang="fr-FR" sz="2800" dirty="0">
              <a:latin typeface="Times New Roman" pitchFamily="18" charset="0"/>
            </a:endParaRPr>
          </a:p>
          <a:p>
            <a:endParaRPr lang="fr-CH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4572000" y="1556792"/>
            <a:ext cx="3931920" cy="4389120"/>
          </a:xfrm>
        </p:spPr>
        <p:txBody>
          <a:bodyPr/>
          <a:lstStyle/>
          <a:p>
            <a:pPr marL="0" lvl="0" indent="0" eaLnBrk="1" hangingPunct="1">
              <a:buClrTx/>
              <a:buSzTx/>
              <a:buNone/>
            </a:pPr>
            <a:r>
              <a:rPr lang="fr-CH" sz="2800" dirty="0">
                <a:latin typeface="Times New Roman" pitchFamily="18" charset="0"/>
              </a:rPr>
              <a:t>(4) Tr. de la concentration</a:t>
            </a:r>
          </a:p>
          <a:p>
            <a:pPr marL="0" lvl="0" indent="0" eaLnBrk="1" hangingPunct="1">
              <a:buClrTx/>
              <a:buSzTx/>
              <a:buNone/>
            </a:pPr>
            <a:r>
              <a:rPr lang="fr-CH" sz="2800" dirty="0">
                <a:latin typeface="Times New Roman" pitchFamily="18" charset="0"/>
              </a:rPr>
              <a:t>(5) Baisse estime de soi </a:t>
            </a:r>
          </a:p>
          <a:p>
            <a:pPr marL="0" lvl="0" indent="0" eaLnBrk="1" hangingPunct="1">
              <a:buClrTx/>
              <a:buSzTx/>
              <a:buNone/>
            </a:pPr>
            <a:r>
              <a:rPr lang="fr-CH" sz="2800" dirty="0">
                <a:latin typeface="Times New Roman" pitchFamily="18" charset="0"/>
              </a:rPr>
              <a:t>(6) Culpabilité</a:t>
            </a:r>
          </a:p>
          <a:p>
            <a:pPr marL="0" lvl="0" indent="0" eaLnBrk="1" hangingPunct="1">
              <a:buClrTx/>
              <a:buSzTx/>
              <a:buNone/>
            </a:pPr>
            <a:r>
              <a:rPr lang="fr-CH" sz="2800" dirty="0">
                <a:latin typeface="Times New Roman" pitchFamily="18" charset="0"/>
              </a:rPr>
              <a:t>(7) Pessimisme</a:t>
            </a:r>
          </a:p>
          <a:p>
            <a:pPr marL="0" lvl="0" indent="0" eaLnBrk="1" hangingPunct="1">
              <a:buClrTx/>
              <a:buSzTx/>
              <a:buNone/>
            </a:pPr>
            <a:r>
              <a:rPr lang="fr-CH" sz="2800" dirty="0">
                <a:latin typeface="Times New Roman" pitchFamily="18" charset="0"/>
              </a:rPr>
              <a:t>(8) Idées ou actes auto-agressifs /suicidaires</a:t>
            </a:r>
          </a:p>
          <a:p>
            <a:pPr marL="0" lvl="0" indent="0" eaLnBrk="1" hangingPunct="1">
              <a:buClrTx/>
              <a:buSzTx/>
              <a:buNone/>
            </a:pPr>
            <a:r>
              <a:rPr lang="fr-CH" sz="2800" dirty="0">
                <a:latin typeface="Times New Roman" pitchFamily="18" charset="0"/>
              </a:rPr>
              <a:t>(9) Tr. du sommeil</a:t>
            </a:r>
          </a:p>
          <a:p>
            <a:pPr marL="0" lvl="0" indent="0" eaLnBrk="1" hangingPunct="1">
              <a:buClrTx/>
              <a:buSzTx/>
              <a:buNone/>
            </a:pPr>
            <a:r>
              <a:rPr lang="fr-CH" sz="2800" dirty="0">
                <a:latin typeface="Times New Roman" pitchFamily="18" charset="0"/>
              </a:rPr>
              <a:t>(10) Tr. de l’appétit</a:t>
            </a:r>
            <a:endParaRPr lang="fr-FR" sz="2800" dirty="0">
              <a:latin typeface="Times New Roman" pitchFamily="18" charset="0"/>
            </a:endParaRPr>
          </a:p>
          <a:p>
            <a:endParaRPr lang="fr-CH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183880" cy="1051560"/>
          </a:xfrm>
        </p:spPr>
        <p:txBody>
          <a:bodyPr>
            <a:normAutofit/>
          </a:bodyPr>
          <a:lstStyle/>
          <a:p>
            <a:r>
              <a:rPr lang="fr-CH" dirty="0"/>
              <a:t>Baisse de l’humeur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2060848"/>
            <a:ext cx="8183880" cy="418795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CH" dirty="0"/>
              <a:t>Tristesse</a:t>
            </a:r>
          </a:p>
          <a:p>
            <a:pPr marL="514350" indent="-514350">
              <a:buFont typeface="+mj-lt"/>
              <a:buAutoNum type="arabicPeriod"/>
            </a:pPr>
            <a:r>
              <a:rPr lang="fr-CH" dirty="0"/>
              <a:t>Irritabilité</a:t>
            </a:r>
          </a:p>
          <a:p>
            <a:pPr marL="514350" indent="-514350">
              <a:buFont typeface="+mj-lt"/>
              <a:buAutoNum type="arabicPeriod"/>
            </a:pPr>
            <a:r>
              <a:rPr lang="fr-CH" dirty="0"/>
              <a:t>Vide affectif</a:t>
            </a:r>
          </a:p>
          <a:p>
            <a:pPr>
              <a:buNone/>
            </a:pPr>
            <a:endParaRPr lang="fr-CH" dirty="0"/>
          </a:p>
          <a:p>
            <a:pPr>
              <a:buNone/>
            </a:pPr>
            <a:endParaRPr lang="fr-CH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76672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fr-CH" dirty="0"/>
              <a:t>Dépression masculine </a:t>
            </a:r>
            <a:br>
              <a:rPr lang="fr-CH" dirty="0"/>
            </a:br>
            <a:r>
              <a:rPr lang="fr-CH" sz="1900" dirty="0"/>
              <a:t>(</a:t>
            </a:r>
            <a:r>
              <a:rPr lang="fr-CH" sz="1900" dirty="0" err="1"/>
              <a:t>Rutz</a:t>
            </a:r>
            <a:r>
              <a:rPr lang="fr-CH" sz="1900" dirty="0"/>
              <a:t> et al. 1997,</a:t>
            </a:r>
            <a:r>
              <a:rPr lang="fr-CH" sz="1900" dirty="0" err="1"/>
              <a:t>Walinder</a:t>
            </a:r>
            <a:r>
              <a:rPr lang="fr-CH" sz="1900" dirty="0"/>
              <a:t> et al. 2001, </a:t>
            </a:r>
            <a:r>
              <a:rPr lang="fr-CH" sz="1900" dirty="0" err="1"/>
              <a:t>Winkler</a:t>
            </a:r>
            <a:r>
              <a:rPr lang="fr-CH" sz="1900" dirty="0"/>
              <a:t> et al. 2005)</a:t>
            </a:r>
            <a:endParaRPr lang="fr-FR" sz="1900" dirty="0"/>
          </a:p>
        </p:txBody>
      </p:sp>
      <p:sp>
        <p:nvSpPr>
          <p:cNvPr id="286723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844824"/>
            <a:ext cx="8569325" cy="42497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r-CH" sz="2600" dirty="0"/>
              <a:t>Antécédents familiaux</a:t>
            </a:r>
          </a:p>
          <a:p>
            <a:pPr>
              <a:lnSpc>
                <a:spcPct val="80000"/>
              </a:lnSpc>
            </a:pPr>
            <a:r>
              <a:rPr lang="fr-CH" sz="2600" dirty="0"/>
              <a:t>Basse tolérance au stress</a:t>
            </a:r>
          </a:p>
          <a:p>
            <a:pPr>
              <a:lnSpc>
                <a:spcPct val="80000"/>
              </a:lnSpc>
            </a:pPr>
            <a:r>
              <a:rPr lang="fr-CH" sz="2600" dirty="0"/>
              <a:t>Réduction de la résistance à l’effort</a:t>
            </a:r>
          </a:p>
          <a:p>
            <a:pPr>
              <a:lnSpc>
                <a:spcPct val="80000"/>
              </a:lnSpc>
            </a:pPr>
            <a:r>
              <a:rPr lang="fr-CH" sz="2600" dirty="0"/>
              <a:t>Mauvais contrôle des pulsions</a:t>
            </a:r>
          </a:p>
          <a:p>
            <a:pPr>
              <a:lnSpc>
                <a:spcPct val="80000"/>
              </a:lnSpc>
            </a:pPr>
            <a:r>
              <a:rPr lang="fr-CH" sz="2600" dirty="0"/>
              <a:t>Propension à prendre des risques exagérés</a:t>
            </a:r>
          </a:p>
          <a:p>
            <a:pPr>
              <a:lnSpc>
                <a:spcPct val="80000"/>
              </a:lnSpc>
            </a:pPr>
            <a:r>
              <a:rPr lang="fr-CH" sz="2600" dirty="0"/>
              <a:t>Passages à l’acte</a:t>
            </a:r>
          </a:p>
          <a:p>
            <a:pPr>
              <a:lnSpc>
                <a:spcPct val="80000"/>
              </a:lnSpc>
            </a:pPr>
            <a:r>
              <a:rPr lang="fr-CH" sz="2600" dirty="0"/>
              <a:t>Transgression des règles</a:t>
            </a:r>
          </a:p>
          <a:p>
            <a:pPr>
              <a:lnSpc>
                <a:spcPct val="80000"/>
              </a:lnSpc>
            </a:pPr>
            <a:r>
              <a:rPr lang="fr-CH" sz="2600" dirty="0"/>
              <a:t>Abus de substance</a:t>
            </a:r>
          </a:p>
          <a:p>
            <a:pPr>
              <a:lnSpc>
                <a:spcPct val="80000"/>
              </a:lnSpc>
            </a:pPr>
            <a:r>
              <a:rPr lang="fr-CH" sz="2600" dirty="0"/>
              <a:t>Irritabilité, dysphorie</a:t>
            </a:r>
          </a:p>
          <a:p>
            <a:pPr>
              <a:lnSpc>
                <a:spcPct val="80000"/>
              </a:lnSpc>
            </a:pPr>
            <a:r>
              <a:rPr lang="fr-CH" sz="2600" dirty="0"/>
              <a:t>Attaques de colère ( « </a:t>
            </a:r>
            <a:r>
              <a:rPr lang="fr-CH" sz="2600" dirty="0" err="1"/>
              <a:t>anger</a:t>
            </a:r>
            <a:r>
              <a:rPr lang="fr-CH" sz="2600" dirty="0"/>
              <a:t> </a:t>
            </a:r>
            <a:r>
              <a:rPr lang="fr-CH" sz="2600" dirty="0" err="1"/>
              <a:t>attacks</a:t>
            </a:r>
            <a:r>
              <a:rPr lang="fr-CH" sz="2600" dirty="0"/>
              <a:t> »)</a:t>
            </a:r>
          </a:p>
          <a:p>
            <a:pPr>
              <a:lnSpc>
                <a:spcPct val="80000"/>
              </a:lnSpc>
              <a:buNone/>
            </a:pPr>
            <a:endParaRPr lang="fr-FR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8183880" cy="1051560"/>
          </a:xfrm>
        </p:spPr>
        <p:txBody>
          <a:bodyPr/>
          <a:lstStyle/>
          <a:p>
            <a:r>
              <a:rPr lang="fr-CH" dirty="0"/>
              <a:t>Anger </a:t>
            </a:r>
            <a:r>
              <a:rPr lang="fr-CH" dirty="0" err="1"/>
              <a:t>attacks</a:t>
            </a:r>
            <a:endParaRPr lang="fr-FR" dirty="0"/>
          </a:p>
        </p:txBody>
      </p:sp>
      <p:sp>
        <p:nvSpPr>
          <p:cNvPr id="287747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916832"/>
            <a:ext cx="8183880" cy="4187952"/>
          </a:xfrm>
        </p:spPr>
        <p:txBody>
          <a:bodyPr/>
          <a:lstStyle/>
          <a:p>
            <a:r>
              <a:rPr lang="fr-CH" dirty="0"/>
              <a:t>Crises soudaines de grande colère ou de rage pour des contrariétés triviales</a:t>
            </a:r>
          </a:p>
          <a:p>
            <a:r>
              <a:rPr lang="fr-CH" dirty="0"/>
              <a:t>Sentiment d’avoir sur-réagi</a:t>
            </a:r>
          </a:p>
          <a:p>
            <a:r>
              <a:rPr lang="fr-CH" dirty="0"/>
              <a:t>Conscience d’avoir perdu le contrôle</a:t>
            </a:r>
          </a:p>
          <a:p>
            <a:r>
              <a:rPr lang="fr-CH" dirty="0"/>
              <a:t>La crise s’accompagne de manifestations physiques (SNV)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fr-CH" sz="4000" dirty="0">
                <a:solidFill>
                  <a:schemeClr val="bg1"/>
                </a:solidFill>
              </a:rPr>
            </a:br>
            <a:r>
              <a:rPr lang="fr-CH" sz="4000" dirty="0">
                <a:solidFill>
                  <a:schemeClr val="bg1"/>
                </a:solidFill>
              </a:rPr>
              <a:t>Barrières à la détection de la dépression masculine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844824"/>
            <a:ext cx="8229600" cy="4708525"/>
          </a:xfrm>
        </p:spPr>
        <p:txBody>
          <a:bodyPr/>
          <a:lstStyle/>
          <a:p>
            <a:pPr eaLnBrk="1" hangingPunct="1">
              <a:buNone/>
            </a:pPr>
            <a:endParaRPr lang="fr-CH" dirty="0"/>
          </a:p>
          <a:p>
            <a:pPr eaLnBrk="1" hangingPunct="1">
              <a:lnSpc>
                <a:spcPct val="140000"/>
              </a:lnSpc>
            </a:pPr>
            <a:r>
              <a:rPr lang="fr-CH" b="1" dirty="0">
                <a:solidFill>
                  <a:schemeClr val="bg1"/>
                </a:solidFill>
              </a:rPr>
              <a:t>Expression atypique de la plainte</a:t>
            </a:r>
          </a:p>
          <a:p>
            <a:pPr eaLnBrk="1" hangingPunct="1">
              <a:lnSpc>
                <a:spcPct val="140000"/>
              </a:lnSpc>
            </a:pPr>
            <a:r>
              <a:rPr lang="fr-CH" b="1" dirty="0">
                <a:solidFill>
                  <a:schemeClr val="bg1"/>
                </a:solidFill>
              </a:rPr>
              <a:t>Auto-évaluation moins sensible</a:t>
            </a:r>
          </a:p>
          <a:p>
            <a:pPr eaLnBrk="1" hangingPunct="1">
              <a:lnSpc>
                <a:spcPct val="140000"/>
              </a:lnSpc>
            </a:pPr>
            <a:r>
              <a:rPr lang="fr-CH" b="1" dirty="0">
                <a:solidFill>
                  <a:schemeClr val="bg1"/>
                </a:solidFill>
              </a:rPr>
              <a:t>En miroir chez les soignants</a:t>
            </a:r>
          </a:p>
          <a:p>
            <a:pPr lvl="1">
              <a:lnSpc>
                <a:spcPct val="140000"/>
              </a:lnSpc>
            </a:pPr>
            <a:r>
              <a:rPr lang="fr-CH" b="1" dirty="0">
                <a:solidFill>
                  <a:schemeClr val="bg1"/>
                </a:solidFill>
              </a:rPr>
              <a:t>Homme = somatique</a:t>
            </a:r>
          </a:p>
          <a:p>
            <a:pPr lvl="1">
              <a:lnSpc>
                <a:spcPct val="140000"/>
              </a:lnSpc>
            </a:pPr>
            <a:r>
              <a:rPr lang="fr-CH" b="1" dirty="0">
                <a:solidFill>
                  <a:schemeClr val="bg1"/>
                </a:solidFill>
              </a:rPr>
              <a:t>Femme = psychosomatique</a:t>
            </a:r>
          </a:p>
          <a:p>
            <a:pPr eaLnBrk="1" hangingPunct="1">
              <a:lnSpc>
                <a:spcPct val="140000"/>
              </a:lnSpc>
              <a:buNone/>
            </a:pPr>
            <a:endParaRPr lang="fr-F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183880" cy="105156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dirty="0"/>
              <a:t>Accès aux soins</a:t>
            </a:r>
          </a:p>
        </p:txBody>
      </p:sp>
      <p:pic>
        <p:nvPicPr>
          <p:cNvPr id="18435" name="Picture 2"/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 t="11501" r="39549" b="9900"/>
          <a:stretch>
            <a:fillRect/>
          </a:stretch>
        </p:blipFill>
        <p:spPr>
          <a:xfrm>
            <a:off x="1357313" y="1571625"/>
            <a:ext cx="2635250" cy="4233639"/>
          </a:xfrm>
          <a:noFill/>
          <a:ln w="12700">
            <a:solidFill>
              <a:schemeClr val="tx1"/>
            </a:solidFill>
          </a:ln>
        </p:spPr>
      </p:pic>
      <p:pic>
        <p:nvPicPr>
          <p:cNvPr id="18436" name="Picture 3"/>
          <p:cNvPicPr>
            <a:picLocks noChangeArrowheads="1"/>
          </p:cNvPicPr>
          <p:nvPr/>
        </p:nvPicPr>
        <p:blipFill>
          <a:blip r:embed="rId3" cstate="print"/>
          <a:srcRect l="14110" t="8200" r="2080" b="3461"/>
          <a:stretch>
            <a:fillRect/>
          </a:stretch>
        </p:blipFill>
        <p:spPr bwMode="auto">
          <a:xfrm>
            <a:off x="4357686" y="1571612"/>
            <a:ext cx="4079875" cy="33893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5148064" y="5229200"/>
            <a:ext cx="278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Life - 1965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03848" y="659107"/>
            <a:ext cx="5493296" cy="1219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dirty="0"/>
              <a:t>L’expression de la tristesse</a:t>
            </a:r>
          </a:p>
        </p:txBody>
      </p:sp>
      <p:sp>
        <p:nvSpPr>
          <p:cNvPr id="26627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dirty="0"/>
              <a:t> </a:t>
            </a:r>
            <a:endParaRPr lang="fr-CH" dirty="0"/>
          </a:p>
          <a:p>
            <a:pPr eaLnBrk="1" hangingPunct="1">
              <a:buFont typeface="Wingdings 2" pitchFamily="18" charset="2"/>
              <a:buNone/>
            </a:pPr>
            <a:endParaRPr lang="fr-CH" dirty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441" y="692696"/>
            <a:ext cx="2413391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3509962" y="4867811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b="1" dirty="0"/>
              <a:t>Masaccio, L’expulsion du jardin d’Eden</a:t>
            </a:r>
            <a:br>
              <a:rPr lang="fr-FR" sz="1600" dirty="0"/>
            </a:br>
            <a:r>
              <a:rPr lang="fr-FR" sz="1600" dirty="0"/>
              <a:t>1426-27</a:t>
            </a:r>
            <a:endParaRPr lang="fr-CH" sz="1600" dirty="0"/>
          </a:p>
          <a:p>
            <a:br>
              <a:rPr lang="fr-FR" sz="1600" dirty="0"/>
            </a:br>
            <a:r>
              <a:rPr lang="fr-FR" sz="1600" dirty="0"/>
              <a:t>Capella </a:t>
            </a:r>
            <a:r>
              <a:rPr lang="fr-FR" sz="1600" dirty="0" err="1"/>
              <a:t>Brancacci</a:t>
            </a:r>
            <a:r>
              <a:rPr lang="fr-FR" sz="1600" dirty="0"/>
              <a:t>, Santa Maria </a:t>
            </a:r>
            <a:r>
              <a:rPr lang="fr-FR" sz="1600" dirty="0" err="1"/>
              <a:t>del</a:t>
            </a:r>
            <a:r>
              <a:rPr lang="fr-FR" sz="1600" dirty="0"/>
              <a:t> Carmine</a:t>
            </a:r>
            <a:endParaRPr lang="fr-CH" sz="1600" dirty="0"/>
          </a:p>
          <a:p>
            <a:r>
              <a:rPr lang="fr-FR" sz="1600" dirty="0"/>
              <a:t>Firenze</a:t>
            </a:r>
            <a:endParaRPr lang="fr-CH" sz="1600" dirty="0"/>
          </a:p>
        </p:txBody>
      </p:sp>
      <p:pic>
        <p:nvPicPr>
          <p:cNvPr id="6" name="Picture 3"/>
          <p:cNvPicPr>
            <a:picLocks noChangeArrowheads="1"/>
          </p:cNvPicPr>
          <p:nvPr/>
        </p:nvPicPr>
        <p:blipFill>
          <a:blip r:embed="rId4" cstate="print"/>
          <a:srcRect l="14110" t="8200" r="2080" b="3461"/>
          <a:stretch>
            <a:fillRect/>
          </a:stretch>
        </p:blipFill>
        <p:spPr bwMode="auto">
          <a:xfrm>
            <a:off x="3446730" y="2317750"/>
            <a:ext cx="3123487" cy="242646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7000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8183880" cy="105156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sz="3600" dirty="0">
                <a:solidFill>
                  <a:schemeClr val="bg1"/>
                </a:solidFill>
              </a:rPr>
              <a:t>Attitudes envers les soins  </a:t>
            </a:r>
            <a:br>
              <a:rPr lang="fr-CH" sz="3600" dirty="0">
                <a:solidFill>
                  <a:schemeClr val="bg1"/>
                </a:solidFill>
              </a:rPr>
            </a:br>
            <a:r>
              <a:rPr lang="fr-CH" sz="3600" dirty="0">
                <a:solidFill>
                  <a:schemeClr val="bg1"/>
                </a:solidFill>
              </a:rPr>
              <a:t>selon le sexe</a:t>
            </a:r>
            <a:endParaRPr lang="fr-FR" sz="3600" dirty="0">
              <a:solidFill>
                <a:schemeClr val="bg1"/>
              </a:solidFill>
            </a:endParaRPr>
          </a:p>
        </p:txBody>
      </p:sp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844824"/>
            <a:ext cx="8382000" cy="4038600"/>
          </a:xfrm>
        </p:spPr>
        <p:txBody>
          <a:bodyPr>
            <a:normAutofit fontScale="77500" lnSpcReduction="20000"/>
          </a:bodyPr>
          <a:lstStyle/>
          <a:p>
            <a:pPr marL="548640" indent="-411480" eaLnBrk="1" fontAlgn="auto" hangingPunct="1">
              <a:lnSpc>
                <a:spcPct val="1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Courier New" pitchFamily="49" charset="0"/>
              <a:buChar char="o"/>
              <a:defRPr/>
            </a:pPr>
            <a:r>
              <a:rPr lang="fr-CH" b="1" dirty="0">
                <a:solidFill>
                  <a:schemeClr val="bg1"/>
                </a:solidFill>
              </a:rPr>
              <a:t>Les femmes consultent plus, se confient plus</a:t>
            </a:r>
          </a:p>
          <a:p>
            <a:pPr marL="548640" indent="-411480" eaLnBrk="1" fontAlgn="auto" hangingPunct="1">
              <a:lnSpc>
                <a:spcPct val="1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Courier New" pitchFamily="49" charset="0"/>
              <a:buChar char="o"/>
              <a:defRPr/>
            </a:pPr>
            <a:r>
              <a:rPr lang="fr-CH" b="1" dirty="0">
                <a:solidFill>
                  <a:schemeClr val="bg1"/>
                </a:solidFill>
              </a:rPr>
              <a:t>Elles reçoivent plus volontiers l’aide</a:t>
            </a:r>
          </a:p>
          <a:p>
            <a:pPr marL="548640" indent="-411480" eaLnBrk="1" fontAlgn="auto" hangingPunct="1">
              <a:lnSpc>
                <a:spcPct val="1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Courier New" pitchFamily="49" charset="0"/>
              <a:buChar char="o"/>
              <a:defRPr/>
            </a:pPr>
            <a:r>
              <a:rPr lang="fr-CH" b="1" dirty="0">
                <a:solidFill>
                  <a:schemeClr val="bg1"/>
                </a:solidFill>
              </a:rPr>
              <a:t>Les problèmes conjugaux amènent plus souvent les femmes à consulter que leurs conjoints</a:t>
            </a:r>
          </a:p>
          <a:p>
            <a:pPr marL="548640" indent="-411480" eaLnBrk="1" fontAlgn="auto" hangingPunct="1">
              <a:lnSpc>
                <a:spcPct val="1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Courier New" pitchFamily="49" charset="0"/>
              <a:buChar char="o"/>
              <a:defRPr/>
            </a:pPr>
            <a:r>
              <a:rPr lang="fr-CH" b="1" dirty="0">
                <a:solidFill>
                  <a:schemeClr val="bg1"/>
                </a:solidFill>
              </a:rPr>
              <a:t>Les femmes acceptent mieux les psychotropes</a:t>
            </a:r>
          </a:p>
          <a:p>
            <a:pPr marL="548640" indent="-411480" eaLnBrk="1" fontAlgn="auto" hangingPunct="1">
              <a:lnSpc>
                <a:spcPct val="1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endParaRPr lang="fr-F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0" name="Rectangle 4"/>
          <p:cNvSpPr>
            <a:spLocks noGrp="1" noChangeArrowheads="1"/>
          </p:cNvSpPr>
          <p:nvPr>
            <p:ph type="title"/>
          </p:nvPr>
        </p:nvSpPr>
        <p:spPr>
          <a:xfrm>
            <a:off x="539552" y="692696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fr-CH" sz="3400" dirty="0"/>
              <a:t>Le suicide tue deux fois plus </a:t>
            </a:r>
            <a:br>
              <a:rPr lang="fr-CH" sz="3400" dirty="0"/>
            </a:br>
            <a:r>
              <a:rPr lang="fr-CH" sz="3400" dirty="0"/>
              <a:t>que la route en Suisse</a:t>
            </a:r>
            <a:endParaRPr lang="fr-FR" sz="3400" dirty="0"/>
          </a:p>
        </p:txBody>
      </p:sp>
      <p:graphicFrame>
        <p:nvGraphicFramePr>
          <p:cNvPr id="2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4692650" y="1984375"/>
          <a:ext cx="3717925" cy="4017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34505" name="Picture 9" descr="carCrash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560" y="2348880"/>
            <a:ext cx="3922712" cy="29622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178267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95536" y="476672"/>
            <a:ext cx="8183880" cy="105156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dirty="0">
                <a:solidFill>
                  <a:schemeClr val="bg1"/>
                </a:solidFill>
              </a:rPr>
              <a:t>Attitudes envers les soins  </a:t>
            </a:r>
            <a:br>
              <a:rPr lang="fr-CH" dirty="0">
                <a:solidFill>
                  <a:schemeClr val="bg1"/>
                </a:solidFill>
              </a:rPr>
            </a:br>
            <a:r>
              <a:rPr lang="fr-CH" dirty="0">
                <a:solidFill>
                  <a:schemeClr val="bg1"/>
                </a:solidFill>
              </a:rPr>
              <a:t>selon le sexe ( suite)</a:t>
            </a:r>
          </a:p>
        </p:txBody>
      </p:sp>
      <p:sp>
        <p:nvSpPr>
          <p:cNvPr id="21507" name="Rectangle 1027"/>
          <p:cNvSpPr>
            <a:spLocks noGrp="1" noChangeArrowheads="1"/>
          </p:cNvSpPr>
          <p:nvPr>
            <p:ph idx="1"/>
          </p:nvPr>
        </p:nvSpPr>
        <p:spPr>
          <a:xfrm>
            <a:off x="467544" y="1988840"/>
            <a:ext cx="8382000" cy="41148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fr-CH" dirty="0">
                <a:solidFill>
                  <a:schemeClr val="bg1"/>
                </a:solidFill>
              </a:rPr>
              <a:t>Les chômeurs et hommes à bas revenu consultent encore moins (stigma, ignorance, moyens)</a:t>
            </a:r>
          </a:p>
          <a:p>
            <a:pPr eaLnBrk="1" hangingPunct="1">
              <a:lnSpc>
                <a:spcPct val="110000"/>
              </a:lnSpc>
            </a:pPr>
            <a:endParaRPr lang="fr-CH" dirty="0">
              <a:solidFill>
                <a:schemeClr val="bg1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fr-CH" dirty="0">
                <a:solidFill>
                  <a:schemeClr val="bg1"/>
                </a:solidFill>
              </a:rPr>
              <a:t>Les hommes considèrent l’alcool comme une automédication</a:t>
            </a:r>
          </a:p>
          <a:p>
            <a:pPr eaLnBrk="1" hangingPunct="1">
              <a:buFontTx/>
              <a:buNone/>
            </a:pP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4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83880" cy="1051560"/>
          </a:xfrm>
        </p:spPr>
        <p:txBody>
          <a:bodyPr>
            <a:normAutofit/>
          </a:bodyPr>
          <a:lstStyle/>
          <a:p>
            <a:pPr eaLnBrk="1" hangingPunct="1"/>
            <a:r>
              <a:rPr lang="fr-CH" dirty="0"/>
              <a:t>La loi du soin inverse</a:t>
            </a:r>
          </a:p>
        </p:txBody>
      </p:sp>
      <p:sp>
        <p:nvSpPr>
          <p:cNvPr id="19460" name="Espace réservé du contenu 5"/>
          <p:cNvSpPr>
            <a:spLocks noGrp="1"/>
          </p:cNvSpPr>
          <p:nvPr>
            <p:ph idx="1"/>
          </p:nvPr>
        </p:nvSpPr>
        <p:spPr>
          <a:xfrm>
            <a:off x="395536" y="1772816"/>
            <a:ext cx="8183880" cy="4187952"/>
          </a:xfrm>
        </p:spPr>
        <p:txBody>
          <a:bodyPr>
            <a:normAutofit/>
          </a:bodyPr>
          <a:lstStyle/>
          <a:p>
            <a:pPr eaLnBrk="1" hangingPunct="1">
              <a:buFont typeface="Wingdings 2" pitchFamily="18" charset="2"/>
              <a:buNone/>
            </a:pPr>
            <a:r>
              <a:rPr lang="en-US" sz="3200" dirty="0"/>
              <a:t>“</a:t>
            </a:r>
            <a:r>
              <a:rPr lang="en-US" sz="3200" dirty="0" err="1"/>
              <a:t>L’accès</a:t>
            </a:r>
            <a:r>
              <a:rPr lang="en-US" sz="3200" dirty="0"/>
              <a:t> aux </a:t>
            </a:r>
            <a:r>
              <a:rPr lang="en-US" sz="3200" dirty="0" err="1"/>
              <a:t>soins</a:t>
            </a:r>
            <a:r>
              <a:rPr lang="en-US" sz="3200" dirty="0"/>
              <a:t> </a:t>
            </a:r>
            <a:r>
              <a:rPr lang="en-US" sz="3200" dirty="0" err="1"/>
              <a:t>médicaux</a:t>
            </a:r>
            <a:r>
              <a:rPr lang="en-US" sz="3200" dirty="0"/>
              <a:t> de </a:t>
            </a:r>
            <a:r>
              <a:rPr lang="en-US" sz="3200" dirty="0" err="1"/>
              <a:t>qualité</a:t>
            </a:r>
            <a:r>
              <a:rPr lang="en-US" sz="3200" dirty="0"/>
              <a:t> </a:t>
            </a:r>
            <a:r>
              <a:rPr lang="en-US" sz="3200" dirty="0" err="1"/>
              <a:t>varie</a:t>
            </a:r>
            <a:r>
              <a:rPr lang="en-US" sz="3200" dirty="0"/>
              <a:t> à </a:t>
            </a:r>
            <a:r>
              <a:rPr lang="en-US" sz="3200" dirty="0" err="1"/>
              <a:t>l’inverse</a:t>
            </a:r>
            <a:r>
              <a:rPr lang="en-US" sz="3200" dirty="0"/>
              <a:t> des </a:t>
            </a:r>
            <a:r>
              <a:rPr lang="en-US" sz="3200" dirty="0" err="1"/>
              <a:t>besoins</a:t>
            </a:r>
            <a:r>
              <a:rPr lang="en-US" sz="3200" dirty="0"/>
              <a:t> de la population </a:t>
            </a:r>
            <a:r>
              <a:rPr lang="en-US" sz="3200" dirty="0" err="1"/>
              <a:t>desservie</a:t>
            </a:r>
            <a:r>
              <a:rPr lang="en-US" sz="3200" dirty="0"/>
              <a:t>.”</a:t>
            </a:r>
          </a:p>
          <a:p>
            <a:pPr eaLnBrk="1" hangingPunct="1">
              <a:buFont typeface="Wingdings 2" pitchFamily="18" charset="2"/>
              <a:buNone/>
            </a:pPr>
            <a:endParaRPr lang="en-US" dirty="0"/>
          </a:p>
          <a:p>
            <a:pPr eaLnBrk="1" hangingPunct="1">
              <a:buFont typeface="Wingdings 2" pitchFamily="18" charset="2"/>
              <a:buNone/>
            </a:pPr>
            <a:r>
              <a:rPr lang="en-US" dirty="0"/>
              <a:t>Tudor Hart, J.(1971). "The Inverse Care Law". </a:t>
            </a:r>
            <a:r>
              <a:rPr lang="en-US" i="1" dirty="0"/>
              <a:t>The Lancet</a:t>
            </a:r>
            <a:r>
              <a:rPr lang="en-US" dirty="0"/>
              <a:t> </a:t>
            </a:r>
            <a:r>
              <a:rPr lang="en-US" b="1" dirty="0"/>
              <a:t>297</a:t>
            </a:r>
            <a:r>
              <a:rPr lang="en-US" dirty="0"/>
              <a:t>: 405–412</a:t>
            </a:r>
            <a:endParaRPr lang="fr-CH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548680"/>
            <a:ext cx="7929562" cy="1149350"/>
          </a:xfrm>
        </p:spPr>
        <p:txBody>
          <a:bodyPr>
            <a:noAutofit/>
          </a:bodyPr>
          <a:lstStyle/>
          <a:p>
            <a:br>
              <a:rPr lang="fr-FR" dirty="0"/>
            </a:br>
            <a:br>
              <a:rPr lang="fr-FR" dirty="0"/>
            </a:br>
            <a:r>
              <a:rPr lang="fr-FR" dirty="0"/>
              <a:t>Suicide  </a:t>
            </a:r>
            <a:br>
              <a:rPr lang="fr-FR" dirty="0"/>
            </a:br>
            <a:endParaRPr lang="fr-FR" dirty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11188" y="1700213"/>
            <a:ext cx="3814762" cy="4824412"/>
          </a:xfrm>
        </p:spPr>
        <p:txBody>
          <a:bodyPr/>
          <a:lstStyle/>
          <a:p>
            <a:r>
              <a:rPr lang="fr-FR" sz="2200" b="1" dirty="0" err="1">
                <a:solidFill>
                  <a:srgbClr val="FF0000"/>
                </a:solidFill>
              </a:rPr>
              <a:t>S</a:t>
            </a:r>
            <a:r>
              <a:rPr lang="fr-FR" sz="2200" dirty="0" err="1"/>
              <a:t>ex</a:t>
            </a:r>
            <a:endParaRPr lang="en-GB" sz="2200" b="1" dirty="0"/>
          </a:p>
          <a:p>
            <a:r>
              <a:rPr lang="en-GB" sz="2200" b="1" dirty="0">
                <a:solidFill>
                  <a:srgbClr val="FF0000"/>
                </a:solidFill>
              </a:rPr>
              <a:t>A</a:t>
            </a:r>
            <a:r>
              <a:rPr lang="en-GB" sz="2200" dirty="0"/>
              <a:t>ge</a:t>
            </a:r>
            <a:endParaRPr lang="en-GB" sz="2200" b="1" dirty="0"/>
          </a:p>
          <a:p>
            <a:r>
              <a:rPr lang="en-GB" sz="2200" b="1" dirty="0">
                <a:solidFill>
                  <a:srgbClr val="FF0000"/>
                </a:solidFill>
              </a:rPr>
              <a:t>D</a:t>
            </a:r>
            <a:r>
              <a:rPr lang="en-GB" sz="2200" dirty="0"/>
              <a:t>epression</a:t>
            </a:r>
          </a:p>
          <a:p>
            <a:pPr>
              <a:buFont typeface="Wingdings" pitchFamily="2" charset="2"/>
              <a:buNone/>
            </a:pPr>
            <a:endParaRPr lang="en-GB" sz="2200" b="1" dirty="0"/>
          </a:p>
          <a:p>
            <a:r>
              <a:rPr lang="en-GB" sz="2200" b="1" dirty="0">
                <a:solidFill>
                  <a:srgbClr val="FF0000"/>
                </a:solidFill>
              </a:rPr>
              <a:t>P</a:t>
            </a:r>
            <a:r>
              <a:rPr lang="en-GB" sz="2200" dirty="0"/>
              <a:t>revious attempt</a:t>
            </a:r>
            <a:endParaRPr lang="en-GB" sz="2200" b="1" dirty="0"/>
          </a:p>
          <a:p>
            <a:r>
              <a:rPr lang="en-GB" sz="2200" b="1" dirty="0">
                <a:solidFill>
                  <a:srgbClr val="FF0000"/>
                </a:solidFill>
              </a:rPr>
              <a:t>E</a:t>
            </a:r>
            <a:r>
              <a:rPr lang="en-GB" sz="2200" dirty="0"/>
              <a:t>thanol</a:t>
            </a:r>
            <a:endParaRPr lang="en-GB" sz="2200" b="1" dirty="0"/>
          </a:p>
          <a:p>
            <a:r>
              <a:rPr lang="en-GB" sz="2200" b="1" dirty="0">
                <a:solidFill>
                  <a:srgbClr val="FF0000"/>
                </a:solidFill>
              </a:rPr>
              <a:t>R</a:t>
            </a:r>
            <a:r>
              <a:rPr lang="en-GB" sz="2200" dirty="0"/>
              <a:t>ationality lost</a:t>
            </a:r>
            <a:endParaRPr lang="en-GB" sz="2200" b="1" dirty="0"/>
          </a:p>
          <a:p>
            <a:r>
              <a:rPr lang="en-GB" sz="2200" b="1" dirty="0">
                <a:solidFill>
                  <a:srgbClr val="FF0000"/>
                </a:solidFill>
              </a:rPr>
              <a:t>S</a:t>
            </a:r>
            <a:r>
              <a:rPr lang="en-GB" sz="2200" dirty="0"/>
              <a:t>ocial support lacking</a:t>
            </a:r>
            <a:endParaRPr lang="en-GB" sz="2200" b="1" dirty="0"/>
          </a:p>
          <a:p>
            <a:r>
              <a:rPr lang="en-GB" sz="2200" b="1" dirty="0">
                <a:solidFill>
                  <a:srgbClr val="FF0000"/>
                </a:solidFill>
              </a:rPr>
              <a:t>O</a:t>
            </a:r>
            <a:r>
              <a:rPr lang="en-GB" sz="2200" dirty="0"/>
              <a:t>rganised plan</a:t>
            </a:r>
            <a:endParaRPr lang="en-GB" sz="2200" b="1" dirty="0"/>
          </a:p>
          <a:p>
            <a:r>
              <a:rPr lang="en-GB" sz="2200" b="1" dirty="0">
                <a:solidFill>
                  <a:srgbClr val="FF0000"/>
                </a:solidFill>
              </a:rPr>
              <a:t>N</a:t>
            </a:r>
            <a:r>
              <a:rPr lang="en-GB" sz="2200" dirty="0"/>
              <a:t>o spouse</a:t>
            </a:r>
            <a:endParaRPr lang="en-GB" sz="2200" b="1" dirty="0"/>
          </a:p>
          <a:p>
            <a:r>
              <a:rPr lang="en-GB" sz="2200" b="1" dirty="0">
                <a:solidFill>
                  <a:srgbClr val="FF0000"/>
                </a:solidFill>
              </a:rPr>
              <a:t>S</a:t>
            </a:r>
            <a:r>
              <a:rPr lang="en-GB" sz="2200" dirty="0"/>
              <a:t>ickness</a:t>
            </a:r>
            <a:endParaRPr lang="fr-FR" sz="2200" dirty="0"/>
          </a:p>
        </p:txBody>
      </p:sp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3923928" y="4941168"/>
            <a:ext cx="4824412" cy="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 dirty="0">
                <a:latin typeface="Times New Roman" pitchFamily="18" charset="0"/>
              </a:rPr>
              <a:t>Patterson WM, </a:t>
            </a:r>
            <a:r>
              <a:rPr lang="en-GB" sz="1600" b="1" dirty="0" err="1">
                <a:latin typeface="Times New Roman" pitchFamily="18" charset="0"/>
              </a:rPr>
              <a:t>Dohn</a:t>
            </a:r>
            <a:r>
              <a:rPr lang="en-GB" sz="1600" b="1" dirty="0">
                <a:latin typeface="Times New Roman" pitchFamily="18" charset="0"/>
              </a:rPr>
              <a:t> HH, Bird J, et al.</a:t>
            </a:r>
            <a:r>
              <a:rPr lang="en-GB" sz="1600" dirty="0">
                <a:latin typeface="Times New Roman" pitchFamily="18" charset="0"/>
              </a:rPr>
              <a:t> Evaluation of suicidal patients: the SAD PERSONS scale. </a:t>
            </a:r>
          </a:p>
          <a:p>
            <a:pPr>
              <a:spcBef>
                <a:spcPct val="50000"/>
              </a:spcBef>
            </a:pPr>
            <a:r>
              <a:rPr lang="fr-FR" sz="1600" dirty="0" err="1">
                <a:latin typeface="Times New Roman" pitchFamily="18" charset="0"/>
              </a:rPr>
              <a:t>Psychosomatics</a:t>
            </a:r>
            <a:r>
              <a:rPr lang="fr-FR" sz="1600" dirty="0">
                <a:latin typeface="Times New Roman" pitchFamily="18" charset="0"/>
              </a:rPr>
              <a:t> 1983;24(4):343-9</a:t>
            </a:r>
          </a:p>
        </p:txBody>
      </p:sp>
      <p:pic>
        <p:nvPicPr>
          <p:cNvPr id="6" name="Picture 5" descr="clochar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55976" y="1772816"/>
            <a:ext cx="3527425" cy="2586037"/>
          </a:xfrm>
          <a:noFill/>
          <a:ln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548680"/>
            <a:ext cx="8183880" cy="105156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fr-CH" sz="3200" dirty="0"/>
            </a:br>
            <a:br>
              <a:rPr lang="fr-CH" sz="3200" dirty="0"/>
            </a:br>
            <a:r>
              <a:rPr lang="fr-CH" sz="3200" dirty="0"/>
              <a:t>Conclusion : Oui,  la dépression a, en tous les cas un genre…</a:t>
            </a:r>
            <a:endParaRPr lang="fr-FR" sz="3600" dirty="0">
              <a:solidFill>
                <a:schemeClr val="bg1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700808"/>
            <a:ext cx="8183880" cy="4187952"/>
          </a:xfrm>
        </p:spPr>
        <p:txBody>
          <a:bodyPr>
            <a:normAutofit/>
          </a:bodyPr>
          <a:lstStyle/>
          <a:p>
            <a:pPr eaLnBrk="1" hangingPunct="1"/>
            <a:r>
              <a:rPr lang="fr-CH" dirty="0">
                <a:solidFill>
                  <a:schemeClr val="bg1"/>
                </a:solidFill>
              </a:rPr>
              <a:t>Prévalence </a:t>
            </a:r>
          </a:p>
          <a:p>
            <a:pPr eaLnBrk="1" hangingPunct="1"/>
            <a:r>
              <a:rPr lang="fr-CH" dirty="0">
                <a:solidFill>
                  <a:schemeClr val="bg1"/>
                </a:solidFill>
              </a:rPr>
              <a:t>Cours de la maladie</a:t>
            </a:r>
          </a:p>
          <a:p>
            <a:pPr eaLnBrk="1" hangingPunct="1"/>
            <a:r>
              <a:rPr lang="fr-CH" dirty="0">
                <a:solidFill>
                  <a:schemeClr val="bg1"/>
                </a:solidFill>
              </a:rPr>
              <a:t>Présentation clinique</a:t>
            </a:r>
          </a:p>
          <a:p>
            <a:pPr eaLnBrk="1" hangingPunct="1"/>
            <a:r>
              <a:rPr lang="fr-CH" dirty="0">
                <a:solidFill>
                  <a:schemeClr val="bg1"/>
                </a:solidFill>
              </a:rPr>
              <a:t>Accès aux soins</a:t>
            </a:r>
          </a:p>
          <a:p>
            <a:pPr eaLnBrk="1" hangingPunct="1"/>
            <a:r>
              <a:rPr lang="fr-CH" dirty="0">
                <a:solidFill>
                  <a:schemeClr val="bg1"/>
                </a:solidFill>
              </a:rPr>
              <a:t>Suicidalité </a:t>
            </a:r>
          </a:p>
          <a:p>
            <a:pPr eaLnBrk="1" hangingPunct="1">
              <a:buNone/>
            </a:pPr>
            <a:r>
              <a:rPr lang="fr-CH" b="1" dirty="0">
                <a:solidFill>
                  <a:srgbClr val="FF0000"/>
                </a:solidFill>
              </a:rPr>
              <a:t>…et peut-être un sexe : </a:t>
            </a:r>
          </a:p>
          <a:p>
            <a:pPr eaLnBrk="1" hangingPunct="1"/>
            <a:r>
              <a:rPr lang="fr-CH" dirty="0" err="1">
                <a:solidFill>
                  <a:schemeClr val="bg1"/>
                </a:solidFill>
              </a:rPr>
              <a:t>Physiopathogénie</a:t>
            </a:r>
            <a:endParaRPr lang="fr-CH" dirty="0">
              <a:solidFill>
                <a:schemeClr val="bg1"/>
              </a:solidFill>
            </a:endParaRPr>
          </a:p>
          <a:p>
            <a:pPr eaLnBrk="1" hangingPunct="1"/>
            <a:r>
              <a:rPr lang="fr-CH" dirty="0">
                <a:solidFill>
                  <a:schemeClr val="bg1"/>
                </a:solidFill>
              </a:rPr>
              <a:t>Réponse aux traitements</a:t>
            </a:r>
          </a:p>
          <a:p>
            <a:pPr eaLnBrk="1" hangingPunct="1">
              <a:buNone/>
            </a:pPr>
            <a:endParaRPr lang="fr-CH" dirty="0">
              <a:solidFill>
                <a:schemeClr val="bg1"/>
              </a:solidFill>
            </a:endParaRPr>
          </a:p>
          <a:p>
            <a:pPr eaLnBrk="1" hangingPunct="1"/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55576" y="332656"/>
            <a:ext cx="8183880" cy="1368152"/>
          </a:xfrm>
        </p:spPr>
        <p:txBody>
          <a:bodyPr/>
          <a:lstStyle/>
          <a:p>
            <a:r>
              <a:rPr lang="fr-CH" dirty="0"/>
              <a:t>«Male cold»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611560" y="2204864"/>
            <a:ext cx="8183880" cy="4187952"/>
          </a:xfrm>
        </p:spPr>
        <p:txBody>
          <a:bodyPr/>
          <a:lstStyle/>
          <a:p>
            <a:r>
              <a:rPr lang="fr-CH" dirty="0"/>
              <a:t>« Un être humain de sexe mâle atteint d’un refroidissement se comporte comme un chanteur d’opéra :</a:t>
            </a:r>
          </a:p>
          <a:p>
            <a:r>
              <a:rPr lang="fr-CH" dirty="0"/>
              <a:t> il fait semblant qu’il va mourir pendant des heures, et très bruyamment »</a:t>
            </a:r>
          </a:p>
          <a:p>
            <a:endParaRPr lang="fr-CH" dirty="0"/>
          </a:p>
          <a:p>
            <a:r>
              <a:rPr lang="fr-CH" dirty="0"/>
              <a:t>Martina </a:t>
            </a:r>
            <a:r>
              <a:rPr lang="fr-CH" dirty="0" err="1"/>
              <a:t>Chyba</a:t>
            </a:r>
            <a:endParaRPr lang="fr-CH" dirty="0"/>
          </a:p>
          <a:p>
            <a:pPr>
              <a:buNone/>
            </a:pPr>
            <a:r>
              <a:rPr lang="fr-CH" sz="1600" dirty="0"/>
              <a:t>	Point de vue, </a:t>
            </a:r>
            <a:r>
              <a:rPr lang="fr-CH" sz="1600" dirty="0" err="1"/>
              <a:t>Reader’s</a:t>
            </a:r>
            <a:r>
              <a:rPr lang="fr-CH" sz="1600" dirty="0"/>
              <a:t> Digest , Suisse, Novembre 2014, pp 24-25.</a:t>
            </a:r>
          </a:p>
          <a:p>
            <a:pPr>
              <a:buNone/>
            </a:pP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16102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67544" y="0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fr-CH" dirty="0"/>
              <a:t>Le stéréotype : Mars v/s Vénus</a:t>
            </a:r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33ABE8-7FF0-4478-87A7-534E69C6DF19}" type="slidenum">
              <a:rPr lang="fr-FR"/>
              <a:pPr>
                <a:defRPr/>
              </a:pPr>
              <a:t>35</a:t>
            </a:fld>
            <a:endParaRPr lang="fr-FR"/>
          </a:p>
        </p:txBody>
      </p:sp>
      <p:pic>
        <p:nvPicPr>
          <p:cNvPr id="29699" name="Picture 2"/>
          <p:cNvPicPr>
            <a:picLocks noChangeArrowheads="1"/>
          </p:cNvPicPr>
          <p:nvPr/>
        </p:nvPicPr>
        <p:blipFill>
          <a:blip r:embed="rId2" cstate="print"/>
          <a:srcRect l="391" r="1891" b="3180"/>
          <a:stretch>
            <a:fillRect/>
          </a:stretch>
        </p:blipFill>
        <p:spPr bwMode="auto">
          <a:xfrm>
            <a:off x="467544" y="1268760"/>
            <a:ext cx="7959725" cy="46275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700" name="Picture 3"/>
          <p:cNvPicPr>
            <a:picLocks noChangeArrowheads="1"/>
          </p:cNvPicPr>
          <p:nvPr/>
        </p:nvPicPr>
        <p:blipFill>
          <a:blip r:embed="rId3" cstate="print">
            <a:lum bright="-18000" contrast="30000"/>
          </a:blip>
          <a:srcRect l="4640" t="69090" r="16280" b="6880"/>
          <a:stretch>
            <a:fillRect/>
          </a:stretch>
        </p:blipFill>
        <p:spPr bwMode="auto">
          <a:xfrm>
            <a:off x="3163888" y="5876925"/>
            <a:ext cx="3521075" cy="381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fr-CH" dirty="0"/>
              <a:t>La réalité actuelle : Mars et Vénus à la fois?</a:t>
            </a:r>
          </a:p>
        </p:txBody>
      </p:sp>
      <p:pic>
        <p:nvPicPr>
          <p:cNvPr id="112642" name="Picture 2" descr="C:\Users\Ted\Pictures\Conférences\Equilibrist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15616" y="1772816"/>
            <a:ext cx="6382009" cy="4187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424477-CC13-40FF-AF61-4D4E0FD87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17" y="116632"/>
            <a:ext cx="8183880" cy="1051560"/>
          </a:xfrm>
        </p:spPr>
        <p:txBody>
          <a:bodyPr/>
          <a:lstStyle/>
          <a:p>
            <a:r>
              <a:rPr lang="fr-CH" dirty="0"/>
              <a:t>Venus et Mars à la fois</a:t>
            </a:r>
          </a:p>
        </p:txBody>
      </p:sp>
      <p:pic>
        <p:nvPicPr>
          <p:cNvPr id="5" name="Espace réservé du contenu 4" descr="Une image contenant texte&#10;&#10;Description générée avec un niveau de confiance élevé">
            <a:extLst>
              <a:ext uri="{FF2B5EF4-FFF2-40B4-BE49-F238E27FC236}">
                <a16:creationId xmlns:a16="http://schemas.microsoft.com/office/drawing/2014/main" id="{D6D1A50F-6E7F-4B41-B86A-4E76B0C05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549737"/>
            <a:ext cx="5458890" cy="4187825"/>
          </a:xfrm>
        </p:spPr>
      </p:pic>
    </p:spTree>
    <p:extLst>
      <p:ext uri="{BB962C8B-B14F-4D97-AF65-F5344CB8AC3E}">
        <p14:creationId xmlns:p14="http://schemas.microsoft.com/office/powerpoint/2010/main" val="33389179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&#10;&#10;Description générée avec un niveau de confiance très élevé">
            <a:extLst>
              <a:ext uri="{FF2B5EF4-FFF2-40B4-BE49-F238E27FC236}">
                <a16:creationId xmlns:a16="http://schemas.microsoft.com/office/drawing/2014/main" id="{13494ABB-3AF1-4660-8E77-1373D251E6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548680"/>
            <a:ext cx="4659982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032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C502BDD-5259-4D07-B494-DDA39A080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67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Suicide v/s Fumée passive</a:t>
            </a:r>
            <a:endParaRPr lang="fr-FR"/>
          </a:p>
        </p:txBody>
      </p:sp>
      <p:graphicFrame>
        <p:nvGraphicFramePr>
          <p:cNvPr id="2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481138" y="1831975"/>
          <a:ext cx="6172200" cy="410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62909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9C5DC9C-8170-4A9D-B8B7-D6F4C092C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04664"/>
            <a:ext cx="458622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251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D2AC28B-59D2-4900-96D8-300F766F46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620688"/>
            <a:ext cx="482453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70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97B0-B79A-474A-A76A-206FD8F1F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dirty="0"/>
              <a:t>Suicide en Europe (2011)</a:t>
            </a:r>
          </a:p>
        </p:txBody>
      </p:sp>
      <p:graphicFrame>
        <p:nvGraphicFramePr>
          <p:cNvPr id="4" name="Espace réservé du tableau 3">
            <a:extLst>
              <a:ext uri="{FF2B5EF4-FFF2-40B4-BE49-F238E27FC236}">
                <a16:creationId xmlns:a16="http://schemas.microsoft.com/office/drawing/2014/main" id="{4050BA53-E6FB-489E-B9B3-D5E6F866A274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566738" y="1752600"/>
          <a:ext cx="80010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34589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texte&#10;&#10;Description générée avec un niveau de confiance élevé">
            <a:extLst>
              <a:ext uri="{FF2B5EF4-FFF2-40B4-BE49-F238E27FC236}">
                <a16:creationId xmlns:a16="http://schemas.microsoft.com/office/drawing/2014/main" id="{9EF31681-E4FF-4B1E-9E05-DDA9A41AE8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BB1C9A7F-5736-4936-A6F7-6D1181B043B1}"/>
              </a:ext>
            </a:extLst>
          </p:cNvPr>
          <p:cNvCxnSpPr/>
          <p:nvPr/>
        </p:nvCxnSpPr>
        <p:spPr>
          <a:xfrm flipV="1">
            <a:off x="1475656" y="3068960"/>
            <a:ext cx="864096" cy="1512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711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9F0156-4E7A-4D28-92ED-6614A97C8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863" y="511317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fr-CH" dirty="0"/>
              <a:t>Suicides en Suisse</a:t>
            </a:r>
            <a:br>
              <a:rPr lang="fr-CH" dirty="0"/>
            </a:br>
            <a:endParaRPr lang="fr-CH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BFB9E0E6-6E2D-4F74-A46C-862900F12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863" y="1556792"/>
            <a:ext cx="8183880" cy="4536504"/>
          </a:xfrm>
        </p:spPr>
        <p:txBody>
          <a:bodyPr/>
          <a:lstStyle/>
          <a:p>
            <a:r>
              <a:rPr lang="fr-CH" dirty="0"/>
              <a:t>13 pour 100’000 habitants</a:t>
            </a:r>
          </a:p>
          <a:p>
            <a:pPr marL="0" indent="0">
              <a:buNone/>
            </a:pPr>
            <a:endParaRPr lang="fr-CH" dirty="0"/>
          </a:p>
          <a:p>
            <a:r>
              <a:rPr lang="fr-CH" dirty="0"/>
              <a:t>1980 : 1600 cas </a:t>
            </a:r>
          </a:p>
          <a:p>
            <a:pPr lvl="1"/>
            <a:r>
              <a:rPr lang="fr-CH" dirty="0"/>
              <a:t>F 15/100’000</a:t>
            </a:r>
          </a:p>
          <a:p>
            <a:pPr lvl="1"/>
            <a:r>
              <a:rPr lang="fr-CH" dirty="0"/>
              <a:t>H 37/100’000</a:t>
            </a:r>
          </a:p>
          <a:p>
            <a:r>
              <a:rPr lang="fr-CH" dirty="0"/>
              <a:t>2014 : 1029 cas (- 36%)</a:t>
            </a:r>
          </a:p>
          <a:p>
            <a:pPr lvl="1"/>
            <a:r>
              <a:rPr lang="fr-CH" dirty="0"/>
              <a:t>275 F  (27%)</a:t>
            </a:r>
          </a:p>
          <a:p>
            <a:pPr lvl="1"/>
            <a:r>
              <a:rPr lang="fr-CH" dirty="0"/>
              <a:t>754 H (73%)</a:t>
            </a:r>
          </a:p>
          <a:p>
            <a:pPr marL="347472" lvl="1" indent="0">
              <a:buNone/>
            </a:pPr>
            <a:endParaRPr lang="fr-CH" dirty="0"/>
          </a:p>
          <a:p>
            <a:r>
              <a:rPr lang="fr-CH" dirty="0"/>
              <a:t>2.5 H / 1 F</a:t>
            </a: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154435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EDBF1-6F41-4976-BC24-7920D9BB1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3" name="Espace réservé du tableau 2">
            <a:extLst>
              <a:ext uri="{FF2B5EF4-FFF2-40B4-BE49-F238E27FC236}">
                <a16:creationId xmlns:a16="http://schemas.microsoft.com/office/drawing/2014/main" id="{2E1B1D00-BB94-4482-9C21-AB222B990455}"/>
              </a:ext>
            </a:extLst>
          </p:cNvPr>
          <p:cNvSpPr>
            <a:spLocks noGrp="1"/>
          </p:cNvSpPr>
          <p:nvPr>
            <p:ph type="tbl" idx="1"/>
          </p:nvPr>
        </p:nvSpPr>
        <p:spPr/>
      </p:sp>
      <p:pic>
        <p:nvPicPr>
          <p:cNvPr id="5" name="Image 4" descr="Une image contenant capture d’écran, instrument d’écriture, stationnaire&#10;&#10;Description générée avec un niveau de confiance très élevé">
            <a:extLst>
              <a:ext uri="{FF2B5EF4-FFF2-40B4-BE49-F238E27FC236}">
                <a16:creationId xmlns:a16="http://schemas.microsoft.com/office/drawing/2014/main" id="{19A3DC91-C7BD-4627-8B94-0D6045C57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80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vec un niveau de confiance très élevé">
            <a:extLst>
              <a:ext uri="{FF2B5EF4-FFF2-40B4-BE49-F238E27FC236}">
                <a16:creationId xmlns:a16="http://schemas.microsoft.com/office/drawing/2014/main" id="{421F5F46-7609-4A1B-BF26-50C6792DF0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7632848" cy="6120680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C764AB8B-F7FD-417D-BD7B-8BFF6C8211B1}"/>
              </a:ext>
            </a:extLst>
          </p:cNvPr>
          <p:cNvCxnSpPr/>
          <p:nvPr/>
        </p:nvCxnSpPr>
        <p:spPr>
          <a:xfrm flipV="1">
            <a:off x="1403648" y="2276872"/>
            <a:ext cx="1224136" cy="2232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7601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4495</TotalTime>
  <Words>1048</Words>
  <Application>Microsoft Office PowerPoint</Application>
  <PresentationFormat>Affichage à l'écran (4:3)</PresentationFormat>
  <Paragraphs>196</Paragraphs>
  <Slides>41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7" baseType="lpstr">
      <vt:lpstr>Courier New</vt:lpstr>
      <vt:lpstr>Times New Roman</vt:lpstr>
      <vt:lpstr>Verdana</vt:lpstr>
      <vt:lpstr>Wingdings</vt:lpstr>
      <vt:lpstr>Wingdings 2</vt:lpstr>
      <vt:lpstr>Aspect</vt:lpstr>
      <vt:lpstr>Les hommes se cachent pour mourir</vt:lpstr>
      <vt:lpstr>Statistics don’t bleed </vt:lpstr>
      <vt:lpstr>Le suicide tue deux fois plus  que la route en Suisse</vt:lpstr>
      <vt:lpstr>Suicide v/s Fumée passive</vt:lpstr>
      <vt:lpstr>Suicide en Europe (2011)</vt:lpstr>
      <vt:lpstr>Présentation PowerPoint</vt:lpstr>
      <vt:lpstr>Suicides en Suisse </vt:lpstr>
      <vt:lpstr>Présentation PowerPoint</vt:lpstr>
      <vt:lpstr>Présentation PowerPoint</vt:lpstr>
      <vt:lpstr>Présentation PowerPoint</vt:lpstr>
      <vt:lpstr>Faire chausser les lunettes de genre aux étudiants en médecine</vt:lpstr>
      <vt:lpstr>Expression de la douleur morale Hugo van der Goes ( 1440-1482), The Virgin and St. John, Oxford </vt:lpstr>
      <vt:lpstr>Biais de l’observateur  dans le décryptage des émotions </vt:lpstr>
      <vt:lpstr>La dépression a-t-elle un sexe?</vt:lpstr>
      <vt:lpstr>Résultats de l’étude Gotland  ( W. Rutz et al. 1995, 1997)</vt:lpstr>
      <vt:lpstr>Dépression: prévalence</vt:lpstr>
      <vt:lpstr>Dépression : Prévalence</vt:lpstr>
      <vt:lpstr>Prévalence du suicide</vt:lpstr>
      <vt:lpstr>Hypothèses expliquant les différences par l’artefact</vt:lpstr>
      <vt:lpstr>Seuil de sévérité (« caseness »)</vt:lpstr>
      <vt:lpstr>Présentation clinique</vt:lpstr>
      <vt:lpstr>Critères diagnostiques d’un Episode dépressif (CIM-10)</vt:lpstr>
      <vt:lpstr>Baisse de l’humeur </vt:lpstr>
      <vt:lpstr>Dépression masculine  (Rutz et al. 1997,Walinder et al. 2001, Winkler et al. 2005)</vt:lpstr>
      <vt:lpstr>Anger attacks</vt:lpstr>
      <vt:lpstr> Barrières à la détection de la dépression masculine</vt:lpstr>
      <vt:lpstr>Accès aux soins</vt:lpstr>
      <vt:lpstr>L’expression de la tristesse</vt:lpstr>
      <vt:lpstr>Attitudes envers les soins   selon le sexe</vt:lpstr>
      <vt:lpstr>Attitudes envers les soins   selon le sexe ( suite)</vt:lpstr>
      <vt:lpstr>La loi du soin inverse</vt:lpstr>
      <vt:lpstr>  Suicide   </vt:lpstr>
      <vt:lpstr>  Conclusion : Oui,  la dépression a, en tous les cas un genre…</vt:lpstr>
      <vt:lpstr>«Male cold»</vt:lpstr>
      <vt:lpstr>Le stéréotype : Mars v/s Vénus</vt:lpstr>
      <vt:lpstr>La réalité actuelle : Mars et Vénus à la fois?</vt:lpstr>
      <vt:lpstr>Venus et Mars à la fois</vt:lpstr>
      <vt:lpstr>Présentation PowerPoint</vt:lpstr>
      <vt:lpstr>Présentation PowerPoint</vt:lpstr>
      <vt:lpstr>Présentation PowerPoint</vt:lpstr>
      <vt:lpstr>Présentation PowerPoint</vt:lpstr>
    </vt:vector>
  </TitlesOfParts>
  <Company>Privé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Dépression masculine</dc:title>
  <dc:creator>Administrator</dc:creator>
  <cp:lastModifiedBy>-- --</cp:lastModifiedBy>
  <cp:revision>209</cp:revision>
  <dcterms:created xsi:type="dcterms:W3CDTF">2005-08-11T14:37:30Z</dcterms:created>
  <dcterms:modified xsi:type="dcterms:W3CDTF">2021-07-13T08:50:15Z</dcterms:modified>
</cp:coreProperties>
</file>